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1"/>
  </p:notesMasterIdLst>
  <p:sldIdLst>
    <p:sldId id="256" r:id="rId2"/>
    <p:sldId id="303" r:id="rId3"/>
    <p:sldId id="304" r:id="rId4"/>
    <p:sldId id="309" r:id="rId5"/>
    <p:sldId id="305" r:id="rId6"/>
    <p:sldId id="306" r:id="rId7"/>
    <p:sldId id="307" r:id="rId8"/>
    <p:sldId id="265" r:id="rId9"/>
    <p:sldId id="268" r:id="rId10"/>
    <p:sldId id="270" r:id="rId11"/>
    <p:sldId id="272" r:id="rId12"/>
    <p:sldId id="273" r:id="rId13"/>
    <p:sldId id="293" r:id="rId14"/>
    <p:sldId id="274" r:id="rId15"/>
    <p:sldId id="310" r:id="rId16"/>
    <p:sldId id="313" r:id="rId17"/>
    <p:sldId id="314" r:id="rId18"/>
    <p:sldId id="312" r:id="rId19"/>
    <p:sldId id="311" r:id="rId20"/>
    <p:sldId id="275" r:id="rId21"/>
    <p:sldId id="320" r:id="rId22"/>
    <p:sldId id="321" r:id="rId23"/>
    <p:sldId id="325" r:id="rId24"/>
    <p:sldId id="326" r:id="rId25"/>
    <p:sldId id="286" r:id="rId26"/>
    <p:sldId id="287" r:id="rId27"/>
    <p:sldId id="290" r:id="rId28"/>
    <p:sldId id="294" r:id="rId29"/>
    <p:sldId id="277" r:id="rId30"/>
    <p:sldId id="288" r:id="rId31"/>
    <p:sldId id="289" r:id="rId32"/>
    <p:sldId id="295" r:id="rId33"/>
    <p:sldId id="296" r:id="rId34"/>
    <p:sldId id="297" r:id="rId35"/>
    <p:sldId id="298" r:id="rId36"/>
    <p:sldId id="299" r:id="rId37"/>
    <p:sldId id="300" r:id="rId38"/>
    <p:sldId id="301" r:id="rId39"/>
    <p:sldId id="322" r:id="rId40"/>
    <p:sldId id="323" r:id="rId41"/>
    <p:sldId id="324" r:id="rId42"/>
    <p:sldId id="302" r:id="rId43"/>
    <p:sldId id="291" r:id="rId44"/>
    <p:sldId id="280" r:id="rId45"/>
    <p:sldId id="292" r:id="rId46"/>
    <p:sldId id="316" r:id="rId47"/>
    <p:sldId id="318" r:id="rId48"/>
    <p:sldId id="317" r:id="rId49"/>
    <p:sldId id="278" r:id="rId50"/>
    <p:sldId id="281" r:id="rId51"/>
    <p:sldId id="283" r:id="rId52"/>
    <p:sldId id="282" r:id="rId53"/>
    <p:sldId id="284" r:id="rId54"/>
    <p:sldId id="331" r:id="rId55"/>
    <p:sldId id="319" r:id="rId56"/>
    <p:sldId id="263" r:id="rId57"/>
    <p:sldId id="328" r:id="rId58"/>
    <p:sldId id="329" r:id="rId59"/>
    <p:sldId id="330" r:id="rId6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5815"/>
  </p:normalViewPr>
  <p:slideViewPr>
    <p:cSldViewPr snapToGrid="0">
      <p:cViewPr varScale="1">
        <p:scale>
          <a:sx n="111" d="100"/>
          <a:sy n="111" d="100"/>
        </p:scale>
        <p:origin x="63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notesMaster" Target="notesMasters/notes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gif>
</file>

<file path=ppt/media/image30.png>
</file>

<file path=ppt/media/image31.png>
</file>

<file path=ppt/media/image32.png>
</file>

<file path=ppt/media/image33.png>
</file>

<file path=ppt/media/image34.png>
</file>

<file path=ppt/media/image35.png>
</file>

<file path=ppt/media/image4.png>
</file>

<file path=ppt/media/image5.jp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EF1CFE-F2DE-934A-9CA3-67B4FE197C73}" type="datetimeFigureOut">
              <a:rPr lang="en-US" smtClean="0"/>
              <a:t>10/22/23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689CEA-A982-2048-9524-42C1083BD2AE}" type="slidenum">
              <a:rPr lang="en-US" smtClean="0"/>
              <a:t>‹#›</a:t>
            </a:fld>
            <a:endParaRPr lang="en-US"/>
          </a:p>
        </p:txBody>
      </p:sp>
    </p:spTree>
    <p:extLst>
      <p:ext uri="{BB962C8B-B14F-4D97-AF65-F5344CB8AC3E}">
        <p14:creationId xmlns:p14="http://schemas.microsoft.com/office/powerpoint/2010/main" val="1771863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journals.sagepub.com/doi/full/10.1177/0308518X21998356#bibr5-0308518X21998356"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journals.sagepub.com/doi/full/10.1177/0308518X21998356#bibr6-0308518X21998356"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a:t>
            </a:fld>
            <a:endParaRPr lang="en-US"/>
          </a:p>
        </p:txBody>
      </p:sp>
    </p:spTree>
    <p:extLst>
      <p:ext uri="{BB962C8B-B14F-4D97-AF65-F5344CB8AC3E}">
        <p14:creationId xmlns:p14="http://schemas.microsoft.com/office/powerpoint/2010/main" val="22903972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17</a:t>
            </a:fld>
            <a:endParaRPr lang="en-US"/>
          </a:p>
        </p:txBody>
      </p:sp>
    </p:spTree>
    <p:extLst>
      <p:ext uri="{BB962C8B-B14F-4D97-AF65-F5344CB8AC3E}">
        <p14:creationId xmlns:p14="http://schemas.microsoft.com/office/powerpoint/2010/main" val="30066068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18</a:t>
            </a:fld>
            <a:endParaRPr lang="en-US"/>
          </a:p>
        </p:txBody>
      </p:sp>
    </p:spTree>
    <p:extLst>
      <p:ext uri="{BB962C8B-B14F-4D97-AF65-F5344CB8AC3E}">
        <p14:creationId xmlns:p14="http://schemas.microsoft.com/office/powerpoint/2010/main" val="42394884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19</a:t>
            </a:fld>
            <a:endParaRPr lang="en-US"/>
          </a:p>
        </p:txBody>
      </p:sp>
    </p:spTree>
    <p:extLst>
      <p:ext uri="{BB962C8B-B14F-4D97-AF65-F5344CB8AC3E}">
        <p14:creationId xmlns:p14="http://schemas.microsoft.com/office/powerpoint/2010/main" val="17265961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20</a:t>
            </a:fld>
            <a:endParaRPr lang="en-US"/>
          </a:p>
        </p:txBody>
      </p:sp>
    </p:spTree>
    <p:extLst>
      <p:ext uri="{BB962C8B-B14F-4D97-AF65-F5344CB8AC3E}">
        <p14:creationId xmlns:p14="http://schemas.microsoft.com/office/powerpoint/2010/main" val="40663890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21</a:t>
            </a:fld>
            <a:endParaRPr lang="en-US"/>
          </a:p>
        </p:txBody>
      </p:sp>
    </p:spTree>
    <p:extLst>
      <p:ext uri="{BB962C8B-B14F-4D97-AF65-F5344CB8AC3E}">
        <p14:creationId xmlns:p14="http://schemas.microsoft.com/office/powerpoint/2010/main" val="2775431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Can anyone guess why this map </a:t>
            </a:r>
            <a:r>
              <a:rPr lang="en-GB"/>
              <a:t>is distorted?</a:t>
            </a:r>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22</a:t>
            </a:fld>
            <a:endParaRPr lang="en-US"/>
          </a:p>
        </p:txBody>
      </p:sp>
    </p:spTree>
    <p:extLst>
      <p:ext uri="{BB962C8B-B14F-4D97-AF65-F5344CB8AC3E}">
        <p14:creationId xmlns:p14="http://schemas.microsoft.com/office/powerpoint/2010/main" val="12181004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solidFill>
                  <a:srgbClr val="707070"/>
                </a:solidFill>
                <a:effectLst/>
                <a:latin typeface="Open Sans" panose="020F0502020204030204" pitchFamily="34" charset="0"/>
              </a:rPr>
              <a:t>Maps of the global distribution of seasonal influenza vaccine in the year 2013. Data for vaccine doses are from </a:t>
            </a:r>
            <a:r>
              <a:rPr lang="en-GB" b="0" i="0" u="sng" dirty="0">
                <a:solidFill>
                  <a:srgbClr val="006ACC"/>
                </a:solidFill>
                <a:effectLst/>
                <a:latin typeface="Open Sans" panose="020F0502020204030204" pitchFamily="34" charset="0"/>
                <a:hlinkClick r:id="rId3"/>
              </a:rPr>
              <a:t>Palache et al. (2015)</a:t>
            </a:r>
            <a:r>
              <a:rPr lang="en-GB" b="0" i="0" dirty="0">
                <a:solidFill>
                  <a:srgbClr val="707070"/>
                </a:solidFill>
                <a:effectLst/>
                <a:latin typeface="Open Sans" panose="020F0502020204030204" pitchFamily="34" charset="0"/>
              </a:rPr>
              <a:t>. Region boundaries and population data are sourced directly from the R package </a:t>
            </a:r>
            <a:r>
              <a:rPr lang="en-GB" b="0" i="0" dirty="0" err="1">
                <a:solidFill>
                  <a:srgbClr val="707070"/>
                </a:solidFill>
                <a:effectLst/>
                <a:latin typeface="Open Sans" panose="020F0502020204030204" pitchFamily="34" charset="0"/>
              </a:rPr>
              <a:t>rnaturalearthhires</a:t>
            </a:r>
            <a:r>
              <a:rPr lang="en-GB" b="0" i="0" dirty="0">
                <a:solidFill>
                  <a:srgbClr val="707070"/>
                </a:solidFill>
                <a:effectLst/>
                <a:latin typeface="Open Sans" panose="020F0502020204030204" pitchFamily="34" charset="0"/>
              </a:rPr>
              <a:t> (</a:t>
            </a:r>
            <a:r>
              <a:rPr lang="en-GB" b="0" i="0" u="sng" dirty="0">
                <a:solidFill>
                  <a:srgbClr val="006ACC"/>
                </a:solidFill>
                <a:effectLst/>
                <a:latin typeface="Open Sans" panose="020F0502020204030204" pitchFamily="34" charset="0"/>
                <a:hlinkClick r:id="rId4"/>
              </a:rPr>
              <a:t>South, 2020</a:t>
            </a:r>
            <a:r>
              <a:rPr lang="en-GB" b="0" i="0" dirty="0">
                <a:solidFill>
                  <a:srgbClr val="707070"/>
                </a:solidFill>
                <a:effectLst/>
                <a:latin typeface="Open Sans" panose="020F0502020204030204" pitchFamily="34" charset="0"/>
              </a:rPr>
              <a:t>), which uses boundaries based on de facto status. We do not adopt a political stance on these boundaries. (a) Choropleth map based on the Hobo-Dyer equal-area projection. (b) Choropleth cartogram where countries are depicted with an area in proportion to the number of vaccine doses.</a:t>
            </a:r>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23</a:t>
            </a:fld>
            <a:endParaRPr lang="en-US"/>
          </a:p>
        </p:txBody>
      </p:sp>
    </p:spTree>
    <p:extLst>
      <p:ext uri="{BB962C8B-B14F-4D97-AF65-F5344CB8AC3E}">
        <p14:creationId xmlns:p14="http://schemas.microsoft.com/office/powerpoint/2010/main" val="2915420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Can anyone guess why this map </a:t>
            </a:r>
            <a:r>
              <a:rPr lang="en-GB"/>
              <a:t>is distorted?</a:t>
            </a:r>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24</a:t>
            </a:fld>
            <a:endParaRPr lang="en-US"/>
          </a:p>
        </p:txBody>
      </p:sp>
    </p:spTree>
    <p:extLst>
      <p:ext uri="{BB962C8B-B14F-4D97-AF65-F5344CB8AC3E}">
        <p14:creationId xmlns:p14="http://schemas.microsoft.com/office/powerpoint/2010/main" val="1929223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25</a:t>
            </a:fld>
            <a:endParaRPr lang="en-US"/>
          </a:p>
        </p:txBody>
      </p:sp>
    </p:spTree>
    <p:extLst>
      <p:ext uri="{BB962C8B-B14F-4D97-AF65-F5344CB8AC3E}">
        <p14:creationId xmlns:p14="http://schemas.microsoft.com/office/powerpoint/2010/main" val="14262992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26</a:t>
            </a:fld>
            <a:endParaRPr lang="en-US"/>
          </a:p>
        </p:txBody>
      </p:sp>
    </p:spTree>
    <p:extLst>
      <p:ext uri="{BB962C8B-B14F-4D97-AF65-F5344CB8AC3E}">
        <p14:creationId xmlns:p14="http://schemas.microsoft.com/office/powerpoint/2010/main" val="41430354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a:t>
            </a:fld>
            <a:endParaRPr lang="en-US"/>
          </a:p>
        </p:txBody>
      </p:sp>
    </p:spTree>
    <p:extLst>
      <p:ext uri="{BB962C8B-B14F-4D97-AF65-F5344CB8AC3E}">
        <p14:creationId xmlns:p14="http://schemas.microsoft.com/office/powerpoint/2010/main" val="35978651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27</a:t>
            </a:fld>
            <a:endParaRPr lang="en-US"/>
          </a:p>
        </p:txBody>
      </p:sp>
    </p:spTree>
    <p:extLst>
      <p:ext uri="{BB962C8B-B14F-4D97-AF65-F5344CB8AC3E}">
        <p14:creationId xmlns:p14="http://schemas.microsoft.com/office/powerpoint/2010/main" val="11918366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28</a:t>
            </a:fld>
            <a:endParaRPr lang="en-US"/>
          </a:p>
        </p:txBody>
      </p:sp>
    </p:spTree>
    <p:extLst>
      <p:ext uri="{BB962C8B-B14F-4D97-AF65-F5344CB8AC3E}">
        <p14:creationId xmlns:p14="http://schemas.microsoft.com/office/powerpoint/2010/main" val="31084539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29</a:t>
            </a:fld>
            <a:endParaRPr lang="en-US"/>
          </a:p>
        </p:txBody>
      </p:sp>
    </p:spTree>
    <p:extLst>
      <p:ext uri="{BB962C8B-B14F-4D97-AF65-F5344CB8AC3E}">
        <p14:creationId xmlns:p14="http://schemas.microsoft.com/office/powerpoint/2010/main" val="1953263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30</a:t>
            </a:fld>
            <a:endParaRPr lang="en-US"/>
          </a:p>
        </p:txBody>
      </p:sp>
    </p:spTree>
    <p:extLst>
      <p:ext uri="{BB962C8B-B14F-4D97-AF65-F5344CB8AC3E}">
        <p14:creationId xmlns:p14="http://schemas.microsoft.com/office/powerpoint/2010/main" val="26646516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31</a:t>
            </a:fld>
            <a:endParaRPr lang="en-US"/>
          </a:p>
        </p:txBody>
      </p:sp>
    </p:spTree>
    <p:extLst>
      <p:ext uri="{BB962C8B-B14F-4D97-AF65-F5344CB8AC3E}">
        <p14:creationId xmlns:p14="http://schemas.microsoft.com/office/powerpoint/2010/main" val="1576580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statisticsbyjim.com</a:t>
            </a:r>
            <a:r>
              <a:rPr lang="en-US" dirty="0"/>
              <a:t>/regression/log-log-plots/</a:t>
            </a:r>
          </a:p>
        </p:txBody>
      </p:sp>
      <p:sp>
        <p:nvSpPr>
          <p:cNvPr id="4" name="Slide Number Placeholder 3"/>
          <p:cNvSpPr>
            <a:spLocks noGrp="1"/>
          </p:cNvSpPr>
          <p:nvPr>
            <p:ph type="sldNum" sz="quarter" idx="5"/>
          </p:nvPr>
        </p:nvSpPr>
        <p:spPr/>
        <p:txBody>
          <a:bodyPr/>
          <a:lstStyle/>
          <a:p>
            <a:fld id="{6F689CEA-A982-2048-9524-42C1083BD2AE}" type="slidenum">
              <a:rPr lang="en-US" smtClean="0"/>
              <a:t>38</a:t>
            </a:fld>
            <a:endParaRPr lang="en-US"/>
          </a:p>
        </p:txBody>
      </p:sp>
    </p:spTree>
    <p:extLst>
      <p:ext uri="{BB962C8B-B14F-4D97-AF65-F5344CB8AC3E}">
        <p14:creationId xmlns:p14="http://schemas.microsoft.com/office/powerpoint/2010/main" val="2594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statisticsbyjim.com</a:t>
            </a:r>
            <a:r>
              <a:rPr lang="en-US" dirty="0"/>
              <a:t>/regression/log-log-plots/</a:t>
            </a:r>
          </a:p>
        </p:txBody>
      </p:sp>
      <p:sp>
        <p:nvSpPr>
          <p:cNvPr id="4" name="Slide Number Placeholder 3"/>
          <p:cNvSpPr>
            <a:spLocks noGrp="1"/>
          </p:cNvSpPr>
          <p:nvPr>
            <p:ph type="sldNum" sz="quarter" idx="5"/>
          </p:nvPr>
        </p:nvSpPr>
        <p:spPr/>
        <p:txBody>
          <a:bodyPr/>
          <a:lstStyle/>
          <a:p>
            <a:fld id="{6F689CEA-A982-2048-9524-42C1083BD2AE}" type="slidenum">
              <a:rPr lang="en-US" smtClean="0"/>
              <a:t>39</a:t>
            </a:fld>
            <a:endParaRPr lang="en-US"/>
          </a:p>
        </p:txBody>
      </p:sp>
    </p:spTree>
    <p:extLst>
      <p:ext uri="{BB962C8B-B14F-4D97-AF65-F5344CB8AC3E}">
        <p14:creationId xmlns:p14="http://schemas.microsoft.com/office/powerpoint/2010/main" val="40308167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statisticsbyjim.com</a:t>
            </a:r>
            <a:r>
              <a:rPr lang="en-US" dirty="0"/>
              <a:t>/regression/log-log-plots/</a:t>
            </a:r>
          </a:p>
        </p:txBody>
      </p:sp>
      <p:sp>
        <p:nvSpPr>
          <p:cNvPr id="4" name="Slide Number Placeholder 3"/>
          <p:cNvSpPr>
            <a:spLocks noGrp="1"/>
          </p:cNvSpPr>
          <p:nvPr>
            <p:ph type="sldNum" sz="quarter" idx="5"/>
          </p:nvPr>
        </p:nvSpPr>
        <p:spPr/>
        <p:txBody>
          <a:bodyPr/>
          <a:lstStyle/>
          <a:p>
            <a:fld id="{6F689CEA-A982-2048-9524-42C1083BD2AE}" type="slidenum">
              <a:rPr lang="en-US" smtClean="0"/>
              <a:t>40</a:t>
            </a:fld>
            <a:endParaRPr lang="en-US"/>
          </a:p>
        </p:txBody>
      </p:sp>
    </p:spTree>
    <p:extLst>
      <p:ext uri="{BB962C8B-B14F-4D97-AF65-F5344CB8AC3E}">
        <p14:creationId xmlns:p14="http://schemas.microsoft.com/office/powerpoint/2010/main" val="20414329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statisticsbyjim.com</a:t>
            </a:r>
            <a:r>
              <a:rPr lang="en-US" dirty="0"/>
              <a:t>/regression/log-log-plots/</a:t>
            </a:r>
          </a:p>
        </p:txBody>
      </p:sp>
      <p:sp>
        <p:nvSpPr>
          <p:cNvPr id="4" name="Slide Number Placeholder 3"/>
          <p:cNvSpPr>
            <a:spLocks noGrp="1"/>
          </p:cNvSpPr>
          <p:nvPr>
            <p:ph type="sldNum" sz="quarter" idx="5"/>
          </p:nvPr>
        </p:nvSpPr>
        <p:spPr/>
        <p:txBody>
          <a:bodyPr/>
          <a:lstStyle/>
          <a:p>
            <a:fld id="{6F689CEA-A982-2048-9524-42C1083BD2AE}" type="slidenum">
              <a:rPr lang="en-US" smtClean="0"/>
              <a:t>41</a:t>
            </a:fld>
            <a:endParaRPr lang="en-US"/>
          </a:p>
        </p:txBody>
      </p:sp>
    </p:spTree>
    <p:extLst>
      <p:ext uri="{BB962C8B-B14F-4D97-AF65-F5344CB8AC3E}">
        <p14:creationId xmlns:p14="http://schemas.microsoft.com/office/powerpoint/2010/main" val="16501408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statisticsbyjim.com</a:t>
            </a:r>
            <a:r>
              <a:rPr lang="en-US" dirty="0"/>
              <a:t>/regression/log-log-plots/</a:t>
            </a:r>
          </a:p>
        </p:txBody>
      </p:sp>
      <p:sp>
        <p:nvSpPr>
          <p:cNvPr id="4" name="Slide Number Placeholder 3"/>
          <p:cNvSpPr>
            <a:spLocks noGrp="1"/>
          </p:cNvSpPr>
          <p:nvPr>
            <p:ph type="sldNum" sz="quarter" idx="5"/>
          </p:nvPr>
        </p:nvSpPr>
        <p:spPr/>
        <p:txBody>
          <a:bodyPr/>
          <a:lstStyle/>
          <a:p>
            <a:fld id="{6F689CEA-A982-2048-9524-42C1083BD2AE}" type="slidenum">
              <a:rPr lang="en-US" smtClean="0"/>
              <a:t>42</a:t>
            </a:fld>
            <a:endParaRPr lang="en-US"/>
          </a:p>
        </p:txBody>
      </p:sp>
    </p:spTree>
    <p:extLst>
      <p:ext uri="{BB962C8B-B14F-4D97-AF65-F5344CB8AC3E}">
        <p14:creationId xmlns:p14="http://schemas.microsoft.com/office/powerpoint/2010/main" val="13205057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Multiple dimensions on one plot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Code and data available see PDF</a:t>
            </a:r>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4</a:t>
            </a:fld>
            <a:endParaRPr lang="en-US"/>
          </a:p>
        </p:txBody>
      </p:sp>
    </p:spTree>
    <p:extLst>
      <p:ext uri="{BB962C8B-B14F-4D97-AF65-F5344CB8AC3E}">
        <p14:creationId xmlns:p14="http://schemas.microsoft.com/office/powerpoint/2010/main" val="17038878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43</a:t>
            </a:fld>
            <a:endParaRPr lang="en-US"/>
          </a:p>
        </p:txBody>
      </p:sp>
    </p:spTree>
    <p:extLst>
      <p:ext uri="{BB962C8B-B14F-4D97-AF65-F5344CB8AC3E}">
        <p14:creationId xmlns:p14="http://schemas.microsoft.com/office/powerpoint/2010/main" val="1179513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44</a:t>
            </a:fld>
            <a:endParaRPr lang="en-US"/>
          </a:p>
        </p:txBody>
      </p:sp>
    </p:spTree>
    <p:extLst>
      <p:ext uri="{BB962C8B-B14F-4D97-AF65-F5344CB8AC3E}">
        <p14:creationId xmlns:p14="http://schemas.microsoft.com/office/powerpoint/2010/main" val="26446964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45</a:t>
            </a:fld>
            <a:endParaRPr lang="en-US"/>
          </a:p>
        </p:txBody>
      </p:sp>
    </p:spTree>
    <p:extLst>
      <p:ext uri="{BB962C8B-B14F-4D97-AF65-F5344CB8AC3E}">
        <p14:creationId xmlns:p14="http://schemas.microsoft.com/office/powerpoint/2010/main" val="18962094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Area volume design effect cs data effect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46</a:t>
            </a:fld>
            <a:endParaRPr lang="en-US"/>
          </a:p>
        </p:txBody>
      </p:sp>
    </p:spTree>
    <p:extLst>
      <p:ext uri="{BB962C8B-B14F-4D97-AF65-F5344CB8AC3E}">
        <p14:creationId xmlns:p14="http://schemas.microsoft.com/office/powerpoint/2010/main" val="388725565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0" i="0" dirty="0">
                <a:solidFill>
                  <a:srgbClr val="FFFFFF"/>
                </a:solidFill>
                <a:effectLst/>
                <a:latin typeface="Lato" panose="020F0502020204030204" pitchFamily="34" charset="0"/>
              </a:rPr>
              <a:t>In the fuel economy example, the Data Increase is 53%, but the Graphical Increase is 783%, resulting in a Lie Factor of 14.8!</a:t>
            </a:r>
          </a:p>
          <a:p>
            <a:br>
              <a:rPr lang="en-GB" dirty="0"/>
            </a:br>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47</a:t>
            </a:fld>
            <a:endParaRPr lang="en-US"/>
          </a:p>
        </p:txBody>
      </p:sp>
    </p:spTree>
    <p:extLst>
      <p:ext uri="{BB962C8B-B14F-4D97-AF65-F5344CB8AC3E}">
        <p14:creationId xmlns:p14="http://schemas.microsoft.com/office/powerpoint/2010/main" val="369598684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Area volume design effect cs data effect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48</a:t>
            </a:fld>
            <a:endParaRPr lang="en-US"/>
          </a:p>
        </p:txBody>
      </p:sp>
    </p:spTree>
    <p:extLst>
      <p:ext uri="{BB962C8B-B14F-4D97-AF65-F5344CB8AC3E}">
        <p14:creationId xmlns:p14="http://schemas.microsoft.com/office/powerpoint/2010/main" val="17852545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49</a:t>
            </a:fld>
            <a:endParaRPr lang="en-US"/>
          </a:p>
        </p:txBody>
      </p:sp>
    </p:spTree>
    <p:extLst>
      <p:ext uri="{BB962C8B-B14F-4D97-AF65-F5344CB8AC3E}">
        <p14:creationId xmlns:p14="http://schemas.microsoft.com/office/powerpoint/2010/main" val="376807161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50</a:t>
            </a:fld>
            <a:endParaRPr lang="en-US"/>
          </a:p>
        </p:txBody>
      </p:sp>
    </p:spTree>
    <p:extLst>
      <p:ext uri="{BB962C8B-B14F-4D97-AF65-F5344CB8AC3E}">
        <p14:creationId xmlns:p14="http://schemas.microsoft.com/office/powerpoint/2010/main" val="375689680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51</a:t>
            </a:fld>
            <a:endParaRPr lang="en-US"/>
          </a:p>
        </p:txBody>
      </p:sp>
    </p:spTree>
    <p:extLst>
      <p:ext uri="{BB962C8B-B14F-4D97-AF65-F5344CB8AC3E}">
        <p14:creationId xmlns:p14="http://schemas.microsoft.com/office/powerpoint/2010/main" val="31136170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52</a:t>
            </a:fld>
            <a:endParaRPr lang="en-US"/>
          </a:p>
        </p:txBody>
      </p:sp>
    </p:spTree>
    <p:extLst>
      <p:ext uri="{BB962C8B-B14F-4D97-AF65-F5344CB8AC3E}">
        <p14:creationId xmlns:p14="http://schemas.microsoft.com/office/powerpoint/2010/main" val="3155119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5</a:t>
            </a:fld>
            <a:endParaRPr lang="en-US"/>
          </a:p>
        </p:txBody>
      </p:sp>
    </p:spTree>
    <p:extLst>
      <p:ext uri="{BB962C8B-B14F-4D97-AF65-F5344CB8AC3E}">
        <p14:creationId xmlns:p14="http://schemas.microsoft.com/office/powerpoint/2010/main" val="16624102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53</a:t>
            </a:fld>
            <a:endParaRPr lang="en-US"/>
          </a:p>
        </p:txBody>
      </p:sp>
    </p:spTree>
    <p:extLst>
      <p:ext uri="{BB962C8B-B14F-4D97-AF65-F5344CB8AC3E}">
        <p14:creationId xmlns:p14="http://schemas.microsoft.com/office/powerpoint/2010/main" val="15470361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54</a:t>
            </a:fld>
            <a:endParaRPr lang="en-US"/>
          </a:p>
        </p:txBody>
      </p:sp>
    </p:spTree>
    <p:extLst>
      <p:ext uri="{BB962C8B-B14F-4D97-AF65-F5344CB8AC3E}">
        <p14:creationId xmlns:p14="http://schemas.microsoft.com/office/powerpoint/2010/main" val="363371089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55</a:t>
            </a:fld>
            <a:endParaRPr lang="en-US"/>
          </a:p>
        </p:txBody>
      </p:sp>
    </p:spTree>
    <p:extLst>
      <p:ext uri="{BB962C8B-B14F-4D97-AF65-F5344CB8AC3E}">
        <p14:creationId xmlns:p14="http://schemas.microsoft.com/office/powerpoint/2010/main" val="19104163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6</a:t>
            </a:fld>
            <a:endParaRPr lang="en-US"/>
          </a:p>
        </p:txBody>
      </p:sp>
    </p:spTree>
    <p:extLst>
      <p:ext uri="{BB962C8B-B14F-4D97-AF65-F5344CB8AC3E}">
        <p14:creationId xmlns:p14="http://schemas.microsoft.com/office/powerpoint/2010/main" val="1561192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7</a:t>
            </a:fld>
            <a:endParaRPr lang="en-US"/>
          </a:p>
        </p:txBody>
      </p:sp>
    </p:spTree>
    <p:extLst>
      <p:ext uri="{BB962C8B-B14F-4D97-AF65-F5344CB8AC3E}">
        <p14:creationId xmlns:p14="http://schemas.microsoft.com/office/powerpoint/2010/main" val="3088908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14</a:t>
            </a:fld>
            <a:endParaRPr lang="en-US"/>
          </a:p>
        </p:txBody>
      </p:sp>
    </p:spTree>
    <p:extLst>
      <p:ext uri="{BB962C8B-B14F-4D97-AF65-F5344CB8AC3E}">
        <p14:creationId xmlns:p14="http://schemas.microsoft.com/office/powerpoint/2010/main" val="3755950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15</a:t>
            </a:fld>
            <a:endParaRPr lang="en-US"/>
          </a:p>
        </p:txBody>
      </p:sp>
    </p:spTree>
    <p:extLst>
      <p:ext uri="{BB962C8B-B14F-4D97-AF65-F5344CB8AC3E}">
        <p14:creationId xmlns:p14="http://schemas.microsoft.com/office/powerpoint/2010/main" val="3738576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16</a:t>
            </a:fld>
            <a:endParaRPr lang="en-US"/>
          </a:p>
        </p:txBody>
      </p:sp>
    </p:spTree>
    <p:extLst>
      <p:ext uri="{BB962C8B-B14F-4D97-AF65-F5344CB8AC3E}">
        <p14:creationId xmlns:p14="http://schemas.microsoft.com/office/powerpoint/2010/main" val="3351894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10/22/23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10/22/23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hyperlink" Target="https://distill.pub/2016/misread-tsne/"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distill.pub/2016/misread-tsne/"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hyperlink" Target="https://stackoverflow.com/questions/13865596/quantile-quantile-plot-using-scipy"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8.jpeg"/></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github.com/neelsoumya/visualization_lecture"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github.com/neelsoumya/visualization_lecture"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github.com/neelsoumya/visualization_lecture/blob/main/mathematics_data_science.pdf" TargetMode="External"/></Relationships>
</file>

<file path=ppt/slides/_rels/slide5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p:txBody>
          <a:bodyPr/>
          <a:lstStyle/>
          <a:p>
            <a:r>
              <a:rPr lang="en-US" dirty="0"/>
              <a:t>visualization</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p:txBody>
          <a:bodyPr/>
          <a:lstStyle/>
          <a:p>
            <a:r>
              <a:rPr lang="en-US" dirty="0"/>
              <a:t>Soumya banerjee</a:t>
            </a:r>
          </a:p>
        </p:txBody>
      </p:sp>
    </p:spTree>
    <p:extLst>
      <p:ext uri="{BB962C8B-B14F-4D97-AF65-F5344CB8AC3E}">
        <p14:creationId xmlns:p14="http://schemas.microsoft.com/office/powerpoint/2010/main" val="17905522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err="1"/>
              <a:t>tSNE</a:t>
            </a:r>
            <a:endParaRPr lang="en-US" dirty="0"/>
          </a:p>
          <a:p>
            <a:r>
              <a:rPr lang="en-US" dirty="0"/>
              <a:t>Autoencoder (non-linear loss function)</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fontScale="92500"/>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generalizations of this idea</a:t>
            </a:r>
          </a:p>
        </p:txBody>
      </p:sp>
    </p:spTree>
    <p:extLst>
      <p:ext uri="{BB962C8B-B14F-4D97-AF65-F5344CB8AC3E}">
        <p14:creationId xmlns:p14="http://schemas.microsoft.com/office/powerpoint/2010/main" val="1145564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a:t>Distances not preserved</a:t>
            </a:r>
          </a:p>
          <a:p>
            <a:r>
              <a:rPr lang="en-US" dirty="0" err="1"/>
              <a:t>tSNE</a:t>
            </a:r>
            <a:r>
              <a:rPr lang="en-US" dirty="0"/>
              <a:t> can be used for hypothesis generation. There are many pitfalls to this. </a:t>
            </a:r>
          </a:p>
          <a:p>
            <a:r>
              <a:rPr lang="en-US" dirty="0">
                <a:hlinkClick r:id="rId2"/>
              </a:rPr>
              <a:t>https://distill.pub/2016/misread-tsne/</a:t>
            </a:r>
            <a:endParaRPr lang="en-US" dirty="0"/>
          </a:p>
          <a:p>
            <a:r>
              <a:rPr lang="en-US" dirty="0"/>
              <a:t>Other pitfalls: distances not preserved. For example, a 2d map is a projection from 3D</a:t>
            </a:r>
          </a:p>
          <a:p>
            <a:endParaRPr lang="en-US" dirty="0"/>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pitfalls</a:t>
            </a:r>
          </a:p>
        </p:txBody>
      </p:sp>
    </p:spTree>
    <p:extLst>
      <p:ext uri="{BB962C8B-B14F-4D97-AF65-F5344CB8AC3E}">
        <p14:creationId xmlns:p14="http://schemas.microsoft.com/office/powerpoint/2010/main" val="7131322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fontScale="92500"/>
          </a:bodyPr>
          <a:lstStyle/>
          <a:p>
            <a:r>
              <a:rPr lang="en-US" dirty="0"/>
              <a:t>removing outliers in genomic data using PCA.</a:t>
            </a:r>
          </a:p>
          <a:p>
            <a:endParaRPr lang="en-US" dirty="0"/>
          </a:p>
          <a:p>
            <a:r>
              <a:rPr lang="en-US" dirty="0"/>
              <a:t>Frequently in genomic data we may have to remove outliers. These outliers may be due to technical/batch effects or unknown reasons not connected to biology.</a:t>
            </a:r>
          </a:p>
          <a:p>
            <a:endParaRPr lang="en-US" dirty="0"/>
          </a:p>
          <a:p>
            <a:r>
              <a:rPr lang="en-US" dirty="0"/>
              <a:t>This has implications for any tests performed downstream. For example, t-tests can be performed downstream after performing PCA. If there are outliers, it may affect the results of the t-test. See \cite{Aschenbrenner2019} for an application to bulk and single-cell sequencing data.</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Case studies</a:t>
            </a:r>
          </a:p>
        </p:txBody>
      </p:sp>
    </p:spTree>
    <p:extLst>
      <p:ext uri="{BB962C8B-B14F-4D97-AF65-F5344CB8AC3E}">
        <p14:creationId xmlns:p14="http://schemas.microsoft.com/office/powerpoint/2010/main" val="9094093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a:t>Visualization/dimensionality reduction pitfalls</a:t>
            </a:r>
          </a:p>
          <a:p>
            <a:r>
              <a:rPr lang="en-US" dirty="0"/>
              <a:t>Pitfalls</a:t>
            </a:r>
          </a:p>
          <a:p>
            <a:r>
              <a:rPr lang="en-US" dirty="0"/>
              <a:t>https://</a:t>
            </a:r>
            <a:r>
              <a:rPr lang="en-US" dirty="0" err="1"/>
              <a:t>distill.pub</a:t>
            </a:r>
            <a:r>
              <a:rPr lang="en-US" dirty="0"/>
              <a:t>/2016/misread-</a:t>
            </a:r>
            <a:r>
              <a:rPr lang="en-US" dirty="0" err="1"/>
              <a:t>tsne</a:t>
            </a:r>
            <a:r>
              <a:rPr lang="en-US" dirty="0"/>
              <a:t>/</a:t>
            </a:r>
          </a:p>
          <a:p>
            <a:r>
              <a:rPr lang="en-US" dirty="0"/>
              <a:t>Other pitfalls: distances not preserved. For example, a 2d map is a projection from 3D</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Case studies</a:t>
            </a:r>
          </a:p>
        </p:txBody>
      </p:sp>
    </p:spTree>
    <p:extLst>
      <p:ext uri="{BB962C8B-B14F-4D97-AF65-F5344CB8AC3E}">
        <p14:creationId xmlns:p14="http://schemas.microsoft.com/office/powerpoint/2010/main" val="15303113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7" name="Picture 6" descr="Calendar&#10;&#10;Description automatically generated with low confidence">
            <a:extLst>
              <a:ext uri="{FF2B5EF4-FFF2-40B4-BE49-F238E27FC236}">
                <a16:creationId xmlns:a16="http://schemas.microsoft.com/office/drawing/2014/main" id="{00FE03B5-33EF-3BB0-29E9-44204DE79FF4}"/>
              </a:ext>
            </a:extLst>
          </p:cNvPr>
          <p:cNvPicPr>
            <a:picLocks noChangeAspect="1"/>
          </p:cNvPicPr>
          <p:nvPr/>
        </p:nvPicPr>
        <p:blipFill rotWithShape="1">
          <a:blip r:embed="rId3"/>
          <a:srcRect t="2682" r="1" b="18493"/>
          <a:stretch/>
        </p:blipFill>
        <p:spPr>
          <a:xfrm>
            <a:off x="633999" y="636640"/>
            <a:ext cx="5462001"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3" name="TextBox 2">
            <a:extLst>
              <a:ext uri="{FF2B5EF4-FFF2-40B4-BE49-F238E27FC236}">
                <a16:creationId xmlns:a16="http://schemas.microsoft.com/office/drawing/2014/main" id="{4B1A9B88-5673-4CEB-4455-C95549BD7DA6}"/>
              </a:ext>
            </a:extLst>
          </p:cNvPr>
          <p:cNvSpPr txBox="1"/>
          <p:nvPr/>
        </p:nvSpPr>
        <p:spPr>
          <a:xfrm>
            <a:off x="7176304" y="5405377"/>
            <a:ext cx="3715473" cy="369332"/>
          </a:xfrm>
          <a:prstGeom prst="rect">
            <a:avLst/>
          </a:prstGeom>
          <a:noFill/>
        </p:spPr>
        <p:txBody>
          <a:bodyPr wrap="square" rtlCol="0">
            <a:spAutoFit/>
          </a:bodyPr>
          <a:lstStyle/>
          <a:p>
            <a:r>
              <a:rPr lang="en-US" dirty="0"/>
              <a:t>Color scales</a:t>
            </a:r>
          </a:p>
        </p:txBody>
      </p:sp>
    </p:spTree>
    <p:extLst>
      <p:ext uri="{BB962C8B-B14F-4D97-AF65-F5344CB8AC3E}">
        <p14:creationId xmlns:p14="http://schemas.microsoft.com/office/powerpoint/2010/main" val="1914249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428263" y="609600"/>
            <a:ext cx="11104977" cy="733063"/>
          </a:xfrm>
        </p:spPr>
        <p:txBody>
          <a:bodyPr vert="horz" lIns="91440" tIns="45720" rIns="91440" bIns="45720" rtlCol="0" anchor="b">
            <a:normAutofit fontScale="90000"/>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Visualizations can be misleading</a:t>
            </a:r>
          </a:p>
        </p:txBody>
      </p:sp>
      <p:sp>
        <p:nvSpPr>
          <p:cNvPr id="3" name="Title 4">
            <a:extLst>
              <a:ext uri="{FF2B5EF4-FFF2-40B4-BE49-F238E27FC236}">
                <a16:creationId xmlns:a16="http://schemas.microsoft.com/office/drawing/2014/main" id="{9E8EA070-D1B3-A867-1491-0A1AD01B60C9}"/>
              </a:ext>
            </a:extLst>
          </p:cNvPr>
          <p:cNvSpPr txBox="1">
            <a:spLocks/>
          </p:cNvSpPr>
          <p:nvPr/>
        </p:nvSpPr>
        <p:spPr>
          <a:xfrm>
            <a:off x="1141413" y="609600"/>
            <a:ext cx="9905998" cy="5177742"/>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1. distances not preserved in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tsne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1800" dirty="0">
              <a:effectLst/>
              <a:latin typeface="Calibri" panose="020F0502020204030204" pitchFamily="34" charset="0"/>
              <a:ea typeface="Calibri" panose="020F0502020204030204" pitchFamily="34" charset="0"/>
              <a:cs typeface="Times New Roman" panose="02020603050405020304" pitchFamily="18" charset="0"/>
              <a:hlinkClick r:id="rId3"/>
            </a:endParaRPr>
          </a:p>
          <a:p>
            <a:r>
              <a:rPr lang="en-GB" sz="1800" dirty="0">
                <a:effectLst/>
                <a:latin typeface="Calibri" panose="020F0502020204030204" pitchFamily="34" charset="0"/>
                <a:ea typeface="Calibri" panose="020F0502020204030204" pitchFamily="34" charset="0"/>
                <a:cs typeface="Times New Roman" panose="02020603050405020304" pitchFamily="18" charset="0"/>
                <a:hlinkClick r:id="rId3"/>
              </a:rPr>
              <a:t>https://distill.pub/2016/misread-tsne/</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2. cluster sizes do not matter</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3. you can see some shapes sometimes </a:t>
            </a:r>
          </a:p>
          <a:p>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4. random does not always look random</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31345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428263" y="609600"/>
            <a:ext cx="11104977" cy="733063"/>
          </a:xfrm>
        </p:spPr>
        <p:txBody>
          <a:bodyPr vert="horz" lIns="91440" tIns="45720" rIns="91440" bIns="45720" rtlCol="0" anchor="b">
            <a:normAutofit fontScale="90000"/>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Visualizations can be misleading</a:t>
            </a:r>
            <a:endParaRPr lang="en-US" sz="4800" dirty="0">
              <a:effectLst>
                <a:glow rad="38100">
                  <a:schemeClr val="bg1">
                    <a:lumMod val="65000"/>
                    <a:lumOff val="35000"/>
                    <a:alpha val="50000"/>
                  </a:schemeClr>
                </a:glow>
                <a:outerShdw blurRad="28575" dist="31750" dir="13200000" algn="tl" rotWithShape="0">
                  <a:srgbClr val="000000">
                    <a:alpha val="25000"/>
                  </a:srgbClr>
                </a:outerShdw>
              </a:effectLst>
            </a:endParaRPr>
          </a:p>
        </p:txBody>
      </p:sp>
      <p:sp>
        <p:nvSpPr>
          <p:cNvPr id="3" name="Title 4">
            <a:extLst>
              <a:ext uri="{FF2B5EF4-FFF2-40B4-BE49-F238E27FC236}">
                <a16:creationId xmlns:a16="http://schemas.microsoft.com/office/drawing/2014/main" id="{9E8EA070-D1B3-A867-1491-0A1AD01B60C9}"/>
              </a:ext>
            </a:extLst>
          </p:cNvPr>
          <p:cNvSpPr txBox="1">
            <a:spLocks/>
          </p:cNvSpPr>
          <p:nvPr/>
        </p:nvSpPr>
        <p:spPr>
          <a:xfrm>
            <a:off x="1141413" y="609600"/>
            <a:ext cx="9905998" cy="5177742"/>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sz="1100" b="0" i="0" dirty="0">
                <a:effectLst/>
                <a:latin typeface="Georgia" panose="02040502050405020303" pitchFamily="18" charset="0"/>
              </a:rPr>
              <a:t> But what if the two clusters have different standard deviations, and so different sizes? (By size we mean bounding box measurements, not number of points.) Below are t-SNE plots for a mixture of Gaussians in plane, where one is 10 times as dispersed as the other.</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descr="A screenshot of a computer screen&#10;&#10;Description automatically generated">
            <a:extLst>
              <a:ext uri="{FF2B5EF4-FFF2-40B4-BE49-F238E27FC236}">
                <a16:creationId xmlns:a16="http://schemas.microsoft.com/office/drawing/2014/main" id="{CF08F9AC-EF77-6D54-A7C3-0AC32AFED92E}"/>
              </a:ext>
            </a:extLst>
          </p:cNvPr>
          <p:cNvPicPr>
            <a:picLocks noChangeAspect="1"/>
          </p:cNvPicPr>
          <p:nvPr/>
        </p:nvPicPr>
        <p:blipFill>
          <a:blip r:embed="rId3"/>
          <a:stretch>
            <a:fillRect/>
          </a:stretch>
        </p:blipFill>
        <p:spPr>
          <a:xfrm>
            <a:off x="-1" y="1501427"/>
            <a:ext cx="12206021" cy="2654428"/>
          </a:xfrm>
          <a:prstGeom prst="rect">
            <a:avLst/>
          </a:prstGeom>
        </p:spPr>
      </p:pic>
      <p:sp>
        <p:nvSpPr>
          <p:cNvPr id="6" name="Title 4">
            <a:extLst>
              <a:ext uri="{FF2B5EF4-FFF2-40B4-BE49-F238E27FC236}">
                <a16:creationId xmlns:a16="http://schemas.microsoft.com/office/drawing/2014/main" id="{424DA36F-7790-B226-F73F-25392DF93942}"/>
              </a:ext>
            </a:extLst>
          </p:cNvPr>
          <p:cNvSpPr txBox="1">
            <a:spLocks/>
          </p:cNvSpPr>
          <p:nvPr/>
        </p:nvSpPr>
        <p:spPr>
          <a:xfrm>
            <a:off x="1293813" y="4314618"/>
            <a:ext cx="9905998" cy="2236653"/>
          </a:xfrm>
          <a:prstGeom prst="rect">
            <a:avLst/>
          </a:prstGeom>
        </p:spPr>
        <p:txBody>
          <a:bodyPr vert="horz" lIns="91440" tIns="45720" rIns="91440" bIns="45720" rtlCol="0" anchor="ctr">
            <a:normAutofit lnSpcReduction="10000"/>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But what if the two clusters have different standard deviations, and so different sizes? (By size we mean bounding box measurements, not number of points.) Below are t-SNE plots for a mixture of Gaussians in plane, where one is 10 times as dispersed as the other.</a:t>
            </a:r>
          </a:p>
          <a:p>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dirty="0">
                <a:effectLst/>
                <a:latin typeface="Calibri" panose="020F0502020204030204" pitchFamily="34" charset="0"/>
                <a:ea typeface="Calibri" panose="020F0502020204030204" pitchFamily="34" charset="0"/>
                <a:cs typeface="Times New Roman" panose="02020603050405020304" pitchFamily="18" charset="0"/>
              </a:rPr>
              <a:t>Surprisingly, the two clusters look about same size in the t-SNE plots. What’s going on? The t-SNE algorithm adapts its notion of “distance” to regional density variations in the data set. As a result, it naturally expands dense clusters, and contracts sparse ones, evening out cluster sizes.</a:t>
            </a:r>
          </a:p>
        </p:txBody>
      </p:sp>
    </p:spTree>
    <p:extLst>
      <p:ext uri="{BB962C8B-B14F-4D97-AF65-F5344CB8AC3E}">
        <p14:creationId xmlns:p14="http://schemas.microsoft.com/office/powerpoint/2010/main" val="2398762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428263" y="609600"/>
            <a:ext cx="11104977" cy="733063"/>
          </a:xfrm>
        </p:spPr>
        <p:txBody>
          <a:bodyPr vert="horz" lIns="91440" tIns="45720" rIns="91440" bIns="45720" rtlCol="0" anchor="b">
            <a:normAutofit fontScale="90000"/>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Visualizations can be misleading</a:t>
            </a:r>
            <a:endParaRPr lang="en-US" sz="4800" dirty="0">
              <a:effectLst>
                <a:glow rad="38100">
                  <a:schemeClr val="bg1">
                    <a:lumMod val="65000"/>
                    <a:lumOff val="35000"/>
                    <a:alpha val="50000"/>
                  </a:schemeClr>
                </a:glow>
                <a:outerShdw blurRad="28575" dist="31750" dir="13200000" algn="tl" rotWithShape="0">
                  <a:srgbClr val="000000">
                    <a:alpha val="25000"/>
                  </a:srgbClr>
                </a:outerShdw>
              </a:effectLst>
            </a:endParaRPr>
          </a:p>
        </p:txBody>
      </p:sp>
      <p:sp>
        <p:nvSpPr>
          <p:cNvPr id="3" name="Title 4">
            <a:extLst>
              <a:ext uri="{FF2B5EF4-FFF2-40B4-BE49-F238E27FC236}">
                <a16:creationId xmlns:a16="http://schemas.microsoft.com/office/drawing/2014/main" id="{9E8EA070-D1B3-A867-1491-0A1AD01B60C9}"/>
              </a:ext>
            </a:extLst>
          </p:cNvPr>
          <p:cNvSpPr txBox="1">
            <a:spLocks/>
          </p:cNvSpPr>
          <p:nvPr/>
        </p:nvSpPr>
        <p:spPr>
          <a:xfrm>
            <a:off x="1141413" y="609600"/>
            <a:ext cx="9905998" cy="5177742"/>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itle 4">
            <a:extLst>
              <a:ext uri="{FF2B5EF4-FFF2-40B4-BE49-F238E27FC236}">
                <a16:creationId xmlns:a16="http://schemas.microsoft.com/office/drawing/2014/main" id="{424DA36F-7790-B226-F73F-25392DF93942}"/>
              </a:ext>
            </a:extLst>
          </p:cNvPr>
          <p:cNvSpPr txBox="1">
            <a:spLocks/>
          </p:cNvSpPr>
          <p:nvPr/>
        </p:nvSpPr>
        <p:spPr>
          <a:xfrm>
            <a:off x="1293813" y="4314618"/>
            <a:ext cx="9905998" cy="2236653"/>
          </a:xfrm>
          <a:prstGeom prst="rect">
            <a:avLst/>
          </a:prstGeom>
        </p:spPr>
        <p:txBody>
          <a:bodyPr vert="horz" lIns="91440" tIns="45720" rIns="91440" bIns="45720" rtlCol="0" anchor="ctr">
            <a:normAutofit fontScale="85000" lnSpcReduction="10000"/>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diagrams show three Gaussians of 50 points each, one pair being 5 times as far apart as another pair.</a:t>
            </a:r>
          </a:p>
          <a:p>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dirty="0">
                <a:effectLst/>
                <a:latin typeface="Calibri" panose="020F0502020204030204" pitchFamily="34" charset="0"/>
                <a:cs typeface="Times New Roman" panose="02020603050405020304" pitchFamily="18" charset="0"/>
              </a:rPr>
              <a:t>At perplexity 50, the diagram gives a good sense of the global geometry. For lower perplexity values the clusters look equidistant. When the perplexity is 100, we see the global geometry fine, but one of the cluster appears, falsely, much smaller than the others. Since perplexity 50 gave us a good picture in this example, can we always set perplexity to 50 if we want to see global geometry?</a:t>
            </a:r>
          </a:p>
          <a:p>
            <a:endParaRPr lang="en-GB" sz="1800" dirty="0">
              <a:effectLst/>
              <a:latin typeface="Calibri" panose="020F0502020204030204" pitchFamily="34" charset="0"/>
              <a:cs typeface="Times New Roman" panose="02020603050405020304" pitchFamily="18" charset="0"/>
            </a:endParaRPr>
          </a:p>
          <a:p>
            <a:r>
              <a:rPr lang="en-GB" sz="1800" dirty="0">
                <a:effectLst/>
                <a:latin typeface="Calibri" panose="020F0502020204030204" pitchFamily="34" charset="0"/>
                <a:ea typeface="Calibri" panose="020F0502020204030204" pitchFamily="34" charset="0"/>
                <a:cs typeface="Times New Roman" panose="02020603050405020304" pitchFamily="18" charset="0"/>
              </a:rPr>
              <a:t>The basic message is that distances between well-separated clusters in a t-SNE plot may mean nothing.</a:t>
            </a:r>
          </a:p>
        </p:txBody>
      </p:sp>
      <p:pic>
        <p:nvPicPr>
          <p:cNvPr id="7" name="Picture 6" descr="A screenshot of a graph&#10;&#10;Description automatically generated">
            <a:extLst>
              <a:ext uri="{FF2B5EF4-FFF2-40B4-BE49-F238E27FC236}">
                <a16:creationId xmlns:a16="http://schemas.microsoft.com/office/drawing/2014/main" id="{EE9DE756-BCD5-D2E0-EE0B-31D38DB9772F}"/>
              </a:ext>
            </a:extLst>
          </p:cNvPr>
          <p:cNvPicPr>
            <a:picLocks noChangeAspect="1"/>
          </p:cNvPicPr>
          <p:nvPr/>
        </p:nvPicPr>
        <p:blipFill>
          <a:blip r:embed="rId3"/>
          <a:stretch>
            <a:fillRect/>
          </a:stretch>
        </p:blipFill>
        <p:spPr>
          <a:xfrm>
            <a:off x="0" y="1483216"/>
            <a:ext cx="12192000" cy="2605677"/>
          </a:xfrm>
          <a:prstGeom prst="rect">
            <a:avLst/>
          </a:prstGeom>
        </p:spPr>
      </p:pic>
    </p:spTree>
    <p:extLst>
      <p:ext uri="{BB962C8B-B14F-4D97-AF65-F5344CB8AC3E}">
        <p14:creationId xmlns:p14="http://schemas.microsoft.com/office/powerpoint/2010/main" val="1531938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428263" y="609600"/>
            <a:ext cx="11104977" cy="733063"/>
          </a:xfrm>
        </p:spPr>
        <p:txBody>
          <a:bodyPr vert="horz" lIns="91440" tIns="45720" rIns="91440" bIns="45720" rtlCol="0" anchor="b">
            <a:normAutofit fontScale="90000"/>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Visualizations can be misleading</a:t>
            </a:r>
            <a:endParaRPr lang="en-US" sz="4800" dirty="0">
              <a:effectLst>
                <a:glow rad="38100">
                  <a:schemeClr val="bg1">
                    <a:lumMod val="65000"/>
                    <a:lumOff val="35000"/>
                    <a:alpha val="50000"/>
                  </a:schemeClr>
                </a:glow>
                <a:outerShdw blurRad="28575" dist="31750" dir="13200000" algn="tl" rotWithShape="0">
                  <a:srgbClr val="000000">
                    <a:alpha val="25000"/>
                  </a:srgbClr>
                </a:outerShdw>
              </a:effectLst>
            </a:endParaRPr>
          </a:p>
        </p:txBody>
      </p:sp>
      <p:pic>
        <p:nvPicPr>
          <p:cNvPr id="5" name="Picture 4" descr="A diagram of a fuel economy&#10;&#10;Description automatically generated">
            <a:extLst>
              <a:ext uri="{FF2B5EF4-FFF2-40B4-BE49-F238E27FC236}">
                <a16:creationId xmlns:a16="http://schemas.microsoft.com/office/drawing/2014/main" id="{93775EDD-3C41-A415-1828-CAF96B8AC76F}"/>
              </a:ext>
            </a:extLst>
          </p:cNvPr>
          <p:cNvPicPr>
            <a:picLocks noChangeAspect="1"/>
          </p:cNvPicPr>
          <p:nvPr/>
        </p:nvPicPr>
        <p:blipFill>
          <a:blip r:embed="rId3"/>
          <a:stretch>
            <a:fillRect/>
          </a:stretch>
        </p:blipFill>
        <p:spPr>
          <a:xfrm>
            <a:off x="1128709" y="1423994"/>
            <a:ext cx="10048874" cy="5024438"/>
          </a:xfrm>
          <a:prstGeom prst="rect">
            <a:avLst/>
          </a:prstGeom>
        </p:spPr>
      </p:pic>
    </p:spTree>
    <p:extLst>
      <p:ext uri="{BB962C8B-B14F-4D97-AF65-F5344CB8AC3E}">
        <p14:creationId xmlns:p14="http://schemas.microsoft.com/office/powerpoint/2010/main" val="2630772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428263" y="609600"/>
            <a:ext cx="11104977" cy="733063"/>
          </a:xfrm>
        </p:spPr>
        <p:txBody>
          <a:bodyPr vert="horz" lIns="91440" tIns="45720" rIns="91440" bIns="45720" rtlCol="0" anchor="b">
            <a:normAutofit fontScale="90000"/>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Visualizations can be misleading</a:t>
            </a:r>
          </a:p>
        </p:txBody>
      </p:sp>
      <p:sp>
        <p:nvSpPr>
          <p:cNvPr id="3" name="Title 4">
            <a:extLst>
              <a:ext uri="{FF2B5EF4-FFF2-40B4-BE49-F238E27FC236}">
                <a16:creationId xmlns:a16="http://schemas.microsoft.com/office/drawing/2014/main" id="{9E8EA070-D1B3-A867-1491-0A1AD01B60C9}"/>
              </a:ext>
            </a:extLst>
          </p:cNvPr>
          <p:cNvSpPr txBox="1">
            <a:spLocks/>
          </p:cNvSpPr>
          <p:nvPr/>
        </p:nvSpPr>
        <p:spPr>
          <a:xfrm>
            <a:off x="1141413" y="609600"/>
            <a:ext cx="9905998" cy="5177742"/>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marL="342900" indent="-342900">
              <a:buAutoNum type="arabicParenR"/>
            </a:pPr>
            <a:r>
              <a:rPr lang="en-GB" sz="1800" dirty="0">
                <a:effectLst/>
                <a:latin typeface="Calibri" panose="020F0502020204030204" pitchFamily="34" charset="0"/>
                <a:ea typeface="Calibri" panose="020F0502020204030204" pitchFamily="34" charset="0"/>
                <a:cs typeface="Times New Roman" panose="02020603050405020304" pitchFamily="18" charset="0"/>
              </a:rPr>
              <a:t>Hence communicate clearly with stakeholders and validate these findings</a:t>
            </a:r>
          </a:p>
          <a:p>
            <a:pPr marL="342900" indent="-342900">
              <a:buAutoNum type="arabicParenR"/>
            </a:pPr>
            <a:r>
              <a:rPr lang="en-GB" sz="1800" dirty="0">
                <a:effectLst/>
                <a:latin typeface="Calibri" panose="020F0502020204030204" pitchFamily="34" charset="0"/>
                <a:ea typeface="Calibri" panose="020F0502020204030204" pitchFamily="34" charset="0"/>
                <a:cs typeface="Times New Roman" panose="02020603050405020304" pitchFamily="18" charset="0"/>
              </a:rPr>
              <a:t>See the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tSNE</a:t>
            </a:r>
            <a:r>
              <a:rPr lang="en-GB" sz="1800" dirty="0">
                <a:effectLst/>
                <a:latin typeface="Calibri" panose="020F0502020204030204" pitchFamily="34" charset="0"/>
                <a:ea typeface="Calibri" panose="020F0502020204030204" pitchFamily="34" charset="0"/>
                <a:cs typeface="Times New Roman" panose="02020603050405020304" pitchFamily="18" charset="0"/>
              </a:rPr>
              <a:t> plots again. What pitfalls do you see in communicating these insights to experimentalists?</a:t>
            </a:r>
          </a:p>
          <a:p>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02247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Basics and pitfalls in data visualization (TUFTE)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1. Less is more. “Above all else show the data” (p. 92).</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2. “Graphical excellence consists of complex ideas communicated with clarity, precision, and efficiency.” (p. 51)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3. Keep it proportional! “Lie Factor = size of effect shown in graphic divided by size of effect in data” (p.57). Keep it close to 1.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4.You don’t have to use a graphic when there isn’t much data — a table is often better.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5. Pie charts are useless. </a:t>
            </a:r>
          </a:p>
        </p:txBody>
      </p:sp>
      <p:sp>
        <p:nvSpPr>
          <p:cNvPr id="2" name="TextBox 1">
            <a:extLst>
              <a:ext uri="{FF2B5EF4-FFF2-40B4-BE49-F238E27FC236}">
                <a16:creationId xmlns:a16="http://schemas.microsoft.com/office/drawing/2014/main" id="{A154D66E-2075-A646-D2E3-32B244A57442}"/>
              </a:ext>
            </a:extLst>
          </p:cNvPr>
          <p:cNvSpPr txBox="1"/>
          <p:nvPr/>
        </p:nvSpPr>
        <p:spPr>
          <a:xfrm>
            <a:off x="2824223" y="6111433"/>
            <a:ext cx="8796759" cy="646331"/>
          </a:xfrm>
          <a:prstGeom prst="rect">
            <a:avLst/>
          </a:prstGeom>
          <a:noFill/>
        </p:spPr>
        <p:txBody>
          <a:bodyPr wrap="square" rtlCol="0">
            <a:spAutoFit/>
          </a:bodyPr>
          <a:lstStyle/>
          <a:p>
            <a:r>
              <a:rPr lang="en-US" dirty="0"/>
              <a:t>https://</a:t>
            </a:r>
            <a:r>
              <a:rPr lang="en-US" dirty="0" err="1"/>
              <a:t>jeffhale.medium.com</a:t>
            </a:r>
            <a:r>
              <a:rPr lang="en-US" dirty="0"/>
              <a:t>/five-takeaways-from-the-visual-display-of-quantitative-information-dd36dae35299</a:t>
            </a:r>
          </a:p>
        </p:txBody>
      </p:sp>
      <p:sp>
        <p:nvSpPr>
          <p:cNvPr id="3" name="Title 1">
            <a:extLst>
              <a:ext uri="{FF2B5EF4-FFF2-40B4-BE49-F238E27FC236}">
                <a16:creationId xmlns:a16="http://schemas.microsoft.com/office/drawing/2014/main" id="{9DC7632C-2ABD-8FA0-7788-FCCE4E2F4295}"/>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Principles of data visualization (Edward </a:t>
            </a:r>
            <a:r>
              <a:rPr lang="en-US" dirty="0" err="1"/>
              <a:t>tufte</a:t>
            </a:r>
            <a:r>
              <a:rPr lang="en-US" dirty="0"/>
              <a:t>)</a:t>
            </a:r>
          </a:p>
        </p:txBody>
      </p:sp>
    </p:spTree>
    <p:extLst>
      <p:ext uri="{BB962C8B-B14F-4D97-AF65-F5344CB8AC3E}">
        <p14:creationId xmlns:p14="http://schemas.microsoft.com/office/powerpoint/2010/main" val="27136363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5309418" y="609600"/>
            <a:ext cx="6223821"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4" name="Picture 3" descr="Diagram, schematic&#10;&#10;Description automatically generated">
            <a:extLst>
              <a:ext uri="{FF2B5EF4-FFF2-40B4-BE49-F238E27FC236}">
                <a16:creationId xmlns:a16="http://schemas.microsoft.com/office/drawing/2014/main" id="{7DABBCB0-FC56-8F4D-BB64-F39D2405B413}"/>
              </a:ext>
            </a:extLst>
          </p:cNvPr>
          <p:cNvPicPr>
            <a:picLocks noChangeAspect="1"/>
          </p:cNvPicPr>
          <p:nvPr/>
        </p:nvPicPr>
        <p:blipFill>
          <a:blip r:embed="rId3"/>
          <a:stretch>
            <a:fillRect/>
          </a:stretch>
        </p:blipFill>
        <p:spPr>
          <a:xfrm>
            <a:off x="633999" y="683824"/>
            <a:ext cx="4001315" cy="5481253"/>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870673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2901885" y="378105"/>
            <a:ext cx="6223821" cy="837235"/>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5" name="Picture 4" descr="A map of the world&#10;&#10;Description automatically generated">
            <a:extLst>
              <a:ext uri="{FF2B5EF4-FFF2-40B4-BE49-F238E27FC236}">
                <a16:creationId xmlns:a16="http://schemas.microsoft.com/office/drawing/2014/main" id="{17B1A7AA-7323-2688-4E1F-8D9D4B0CE5F1}"/>
              </a:ext>
            </a:extLst>
          </p:cNvPr>
          <p:cNvPicPr>
            <a:picLocks noChangeAspect="1"/>
          </p:cNvPicPr>
          <p:nvPr/>
        </p:nvPicPr>
        <p:blipFill>
          <a:blip r:embed="rId3"/>
          <a:stretch>
            <a:fillRect/>
          </a:stretch>
        </p:blipFill>
        <p:spPr>
          <a:xfrm>
            <a:off x="1857382" y="140149"/>
            <a:ext cx="9036459" cy="6646415"/>
          </a:xfrm>
          <a:prstGeom prst="rect">
            <a:avLst/>
          </a:prstGeom>
        </p:spPr>
      </p:pic>
    </p:spTree>
    <p:extLst>
      <p:ext uri="{BB962C8B-B14F-4D97-AF65-F5344CB8AC3E}">
        <p14:creationId xmlns:p14="http://schemas.microsoft.com/office/powerpoint/2010/main" val="1973242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2901885" y="378105"/>
            <a:ext cx="6223821" cy="837235"/>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3074" name="Picture 2">
            <a:extLst>
              <a:ext uri="{FF2B5EF4-FFF2-40B4-BE49-F238E27FC236}">
                <a16:creationId xmlns:a16="http://schemas.microsoft.com/office/drawing/2014/main" id="{1E64B642-7419-1EE2-A8DE-1AAF49B997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95275"/>
            <a:ext cx="12192000" cy="6267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408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2901885" y="378105"/>
            <a:ext cx="6223821" cy="837235"/>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6" name="Picture 5">
            <a:extLst>
              <a:ext uri="{FF2B5EF4-FFF2-40B4-BE49-F238E27FC236}">
                <a16:creationId xmlns:a16="http://schemas.microsoft.com/office/drawing/2014/main" id="{BCCA98DE-10E7-8644-0B86-7A9A228F4802}"/>
              </a:ext>
            </a:extLst>
          </p:cNvPr>
          <p:cNvPicPr>
            <a:picLocks noChangeAspect="1"/>
          </p:cNvPicPr>
          <p:nvPr/>
        </p:nvPicPr>
        <p:blipFill>
          <a:blip r:embed="rId3"/>
          <a:stretch>
            <a:fillRect/>
          </a:stretch>
        </p:blipFill>
        <p:spPr>
          <a:xfrm>
            <a:off x="2901885" y="127820"/>
            <a:ext cx="6223821" cy="6615880"/>
          </a:xfrm>
          <a:prstGeom prst="rect">
            <a:avLst/>
          </a:prstGeom>
        </p:spPr>
      </p:pic>
    </p:spTree>
    <p:extLst>
      <p:ext uri="{BB962C8B-B14F-4D97-AF65-F5344CB8AC3E}">
        <p14:creationId xmlns:p14="http://schemas.microsoft.com/office/powerpoint/2010/main" val="422891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2901885" y="378105"/>
            <a:ext cx="6223821" cy="837235"/>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cartograms</a:t>
            </a:r>
          </a:p>
        </p:txBody>
      </p:sp>
      <p:sp>
        <p:nvSpPr>
          <p:cNvPr id="3" name="TextBox 2">
            <a:extLst>
              <a:ext uri="{FF2B5EF4-FFF2-40B4-BE49-F238E27FC236}">
                <a16:creationId xmlns:a16="http://schemas.microsoft.com/office/drawing/2014/main" id="{1A8ACA1B-BD51-FC2E-3860-4DDCD12A93A1}"/>
              </a:ext>
            </a:extLst>
          </p:cNvPr>
          <p:cNvSpPr txBox="1"/>
          <p:nvPr/>
        </p:nvSpPr>
        <p:spPr>
          <a:xfrm>
            <a:off x="4250624" y="2157413"/>
            <a:ext cx="6572250" cy="369332"/>
          </a:xfrm>
          <a:prstGeom prst="rect">
            <a:avLst/>
          </a:prstGeom>
          <a:noFill/>
        </p:spPr>
        <p:txBody>
          <a:bodyPr wrap="square" rtlCol="0">
            <a:spAutoFit/>
          </a:bodyPr>
          <a:lstStyle/>
          <a:p>
            <a:r>
              <a:rPr lang="en-US" dirty="0"/>
              <a:t>https://go-</a:t>
            </a:r>
            <a:r>
              <a:rPr lang="en-US" dirty="0" err="1"/>
              <a:t>cart.io</a:t>
            </a:r>
            <a:r>
              <a:rPr lang="en-US" dirty="0"/>
              <a:t>/tutorial</a:t>
            </a:r>
          </a:p>
        </p:txBody>
      </p:sp>
    </p:spTree>
    <p:extLst>
      <p:ext uri="{BB962C8B-B14F-4D97-AF65-F5344CB8AC3E}">
        <p14:creationId xmlns:p14="http://schemas.microsoft.com/office/powerpoint/2010/main" val="1191420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p:txBody>
          <a:bodyPr/>
          <a:lstStyle/>
          <a:p>
            <a:endParaRPr lang="en-US"/>
          </a:p>
        </p:txBody>
      </p:sp>
      <p:pic>
        <p:nvPicPr>
          <p:cNvPr id="7" name="Picture 6" descr="A graph with black dots&#10;&#10;Description automatically generated">
            <a:extLst>
              <a:ext uri="{FF2B5EF4-FFF2-40B4-BE49-F238E27FC236}">
                <a16:creationId xmlns:a16="http://schemas.microsoft.com/office/drawing/2014/main" id="{28CC4F28-E116-2364-8B60-A43CA6EC28AA}"/>
              </a:ext>
            </a:extLst>
          </p:cNvPr>
          <p:cNvPicPr>
            <a:picLocks noChangeAspect="1"/>
          </p:cNvPicPr>
          <p:nvPr/>
        </p:nvPicPr>
        <p:blipFill>
          <a:blip r:embed="rId3"/>
          <a:stretch>
            <a:fillRect/>
          </a:stretch>
        </p:blipFill>
        <p:spPr>
          <a:xfrm>
            <a:off x="1714151" y="555585"/>
            <a:ext cx="7772400" cy="6082264"/>
          </a:xfrm>
          <a:prstGeom prst="rect">
            <a:avLst/>
          </a:prstGeom>
        </p:spPr>
      </p:pic>
    </p:spTree>
    <p:extLst>
      <p:ext uri="{BB962C8B-B14F-4D97-AF65-F5344CB8AC3E}">
        <p14:creationId xmlns:p14="http://schemas.microsoft.com/office/powerpoint/2010/main" val="24169399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p:txBody>
          <a:bodyPr/>
          <a:lstStyle/>
          <a:p>
            <a:r>
              <a:rPr lang="en-US" dirty="0"/>
              <a:t>T-test</a:t>
            </a:r>
          </a:p>
        </p:txBody>
      </p:sp>
      <p:sp>
        <p:nvSpPr>
          <p:cNvPr id="2" name="Title 4">
            <a:extLst>
              <a:ext uri="{FF2B5EF4-FFF2-40B4-BE49-F238E27FC236}">
                <a16:creationId xmlns:a16="http://schemas.microsoft.com/office/drawing/2014/main" id="{FAB1C1D4-158D-D32F-ECF8-1E83111D6666}"/>
              </a:ext>
            </a:extLst>
          </p:cNvPr>
          <p:cNvSpPr txBox="1">
            <a:spLocks/>
          </p:cNvSpPr>
          <p:nvPr/>
        </p:nvSpPr>
        <p:spPr>
          <a:xfrm>
            <a:off x="1141413" y="609600"/>
            <a:ext cx="9905998" cy="5177742"/>
          </a:xfrm>
          <a:prstGeom prst="rect">
            <a:avLst/>
          </a:prstGeom>
        </p:spPr>
        <p:txBody>
          <a:bodyPr vert="horz" lIns="91440" tIns="45720" rIns="91440" bIns="45720" rtlCol="0" anchor="ctr">
            <a:normAutofit fontScale="97500"/>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Removing outliers and then some downstream processing</a:t>
            </a:r>
          </a:p>
        </p:txBody>
      </p:sp>
    </p:spTree>
    <p:extLst>
      <p:ext uri="{BB962C8B-B14F-4D97-AF65-F5344CB8AC3E}">
        <p14:creationId xmlns:p14="http://schemas.microsoft.com/office/powerpoint/2010/main" val="2900722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fontScale="90000"/>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Design matrix</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Glm</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Correlated periodic</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Exponential</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Hiow</a:t>
            </a:r>
            <a:r>
              <a:rPr lang="en-GB" sz="1800" dirty="0">
                <a:effectLst/>
                <a:latin typeface="Calibri" panose="020F0502020204030204" pitchFamily="34" charset="0"/>
                <a:ea typeface="Calibri" panose="020F0502020204030204" pitchFamily="34" charset="0"/>
                <a:cs typeface="Times New Roman" panose="02020603050405020304" pitchFamily="18" charset="0"/>
              </a:rPr>
              <a:t> to pick</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How do I get to this out of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How do I communicate this to stakeholders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More tools for data visualization</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Generate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Visualize it</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High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dumenosional</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Results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Communicate this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Cancer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woring</a:t>
            </a:r>
            <a:r>
              <a:rPr lang="en-GB" sz="1800" dirty="0">
                <a:effectLst/>
                <a:latin typeface="Calibri" panose="020F0502020204030204" pitchFamily="34" charset="0"/>
                <a:ea typeface="Calibri" panose="020F0502020204030204" pitchFamily="34" charset="0"/>
                <a:cs typeface="Times New Roman" panose="02020603050405020304" pitchFamily="18" charset="0"/>
              </a:rPr>
              <a:t> link winter environmental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actiivis</a:t>
            </a:r>
            <a:r>
              <a:rPr lang="en-GB" sz="1800" dirty="0">
                <a:effectLst/>
                <a:latin typeface="Calibri" panose="020F0502020204030204" pitchFamily="34" charset="0"/>
                <a:ea typeface="Calibri" panose="020F0502020204030204" pitchFamily="34" charset="0"/>
                <a:cs typeface="Times New Roman" panose="02020603050405020304" pitchFamily="18" charset="0"/>
              </a:rPr>
              <a:t> Rachel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carson</a:t>
            </a:r>
            <a:r>
              <a:rPr lang="en-GB" sz="1800" dirty="0">
                <a:effectLst/>
                <a:latin typeface="Calibri" panose="020F0502020204030204" pitchFamily="34" charset="0"/>
                <a:ea typeface="Calibri" panose="020F0502020204030204" pitchFamily="34" charset="0"/>
                <a:cs typeface="Times New Roman" panose="02020603050405020304" pitchFamily="18" charset="0"/>
              </a:rPr>
              <a:t> silent spring</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pitfalls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prob 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9052212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Basics and pitfalls in data visualization</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1. Know your audience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2. Pick visualization based on audience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3. Visualize data and then pick models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4. Add narrative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952186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7" name="Picture 6" descr="A black and white math equation&#10;&#10;Description automatically generated">
            <a:extLst>
              <a:ext uri="{FF2B5EF4-FFF2-40B4-BE49-F238E27FC236}">
                <a16:creationId xmlns:a16="http://schemas.microsoft.com/office/drawing/2014/main" id="{6DEA8530-00AB-9608-C1F7-D0DE1828E488}"/>
              </a:ext>
            </a:extLst>
          </p:cNvPr>
          <p:cNvPicPr>
            <a:picLocks noChangeAspect="1"/>
          </p:cNvPicPr>
          <p:nvPr/>
        </p:nvPicPr>
        <p:blipFill>
          <a:blip r:embed="rId3"/>
          <a:stretch>
            <a:fillRect/>
          </a:stretch>
        </p:blipFill>
        <p:spPr>
          <a:xfrm>
            <a:off x="3486150" y="2768600"/>
            <a:ext cx="5219700" cy="1320800"/>
          </a:xfrm>
          <a:prstGeom prst="rect">
            <a:avLst/>
          </a:prstGeom>
        </p:spPr>
      </p:pic>
    </p:spTree>
    <p:extLst>
      <p:ext uri="{BB962C8B-B14F-4D97-AF65-F5344CB8AC3E}">
        <p14:creationId xmlns:p14="http://schemas.microsoft.com/office/powerpoint/2010/main" val="883105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Basics and pitfalls in data visualization</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1. Tufte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2. Less is more. “Above all else show the data” (p. 92). Erase everything you don’t need. “Graphical excellence consists of complex ideas communicated with clarity, precision, and efficiency.” (p. 51) Keep it proportional! “Lie Factor = size of effect shown in graphic divided by size of effect in data” (p.57). Keep it close to 1. You don’t have to use a graphic when there isn’t much data — a table is often better. Pie charts are useless. The dude hates pie charts.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descr="A map of a city&#10;&#10;Description automatically generated">
            <a:extLst>
              <a:ext uri="{FF2B5EF4-FFF2-40B4-BE49-F238E27FC236}">
                <a16:creationId xmlns:a16="http://schemas.microsoft.com/office/drawing/2014/main" id="{8050FA10-6562-1E3E-CF28-78BAFF7BD1FD}"/>
              </a:ext>
            </a:extLst>
          </p:cNvPr>
          <p:cNvPicPr>
            <a:picLocks noChangeAspect="1"/>
          </p:cNvPicPr>
          <p:nvPr/>
        </p:nvPicPr>
        <p:blipFill>
          <a:blip r:embed="rId3"/>
          <a:stretch>
            <a:fillRect/>
          </a:stretch>
        </p:blipFill>
        <p:spPr>
          <a:xfrm>
            <a:off x="2493818" y="0"/>
            <a:ext cx="7204364" cy="6858000"/>
          </a:xfrm>
          <a:prstGeom prst="rect">
            <a:avLst/>
          </a:prstGeom>
        </p:spPr>
      </p:pic>
      <p:sp>
        <p:nvSpPr>
          <p:cNvPr id="2" name="Title 1">
            <a:extLst>
              <a:ext uri="{FF2B5EF4-FFF2-40B4-BE49-F238E27FC236}">
                <a16:creationId xmlns:a16="http://schemas.microsoft.com/office/drawing/2014/main" id="{E5CECD68-9FC0-0A37-04C3-D7D0157FA275}"/>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Principles of data visualization (</a:t>
            </a:r>
            <a:r>
              <a:rPr lang="en-US" dirty="0" err="1"/>
              <a:t>tufte</a:t>
            </a:r>
            <a:r>
              <a:rPr lang="en-US" dirty="0"/>
              <a:t>)</a:t>
            </a:r>
          </a:p>
        </p:txBody>
      </p:sp>
    </p:spTree>
    <p:extLst>
      <p:ext uri="{BB962C8B-B14F-4D97-AF65-F5344CB8AC3E}">
        <p14:creationId xmlns:p14="http://schemas.microsoft.com/office/powerpoint/2010/main" val="3921277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1026" name="Picture 2" descr="Fig. 3">
            <a:extLst>
              <a:ext uri="{FF2B5EF4-FFF2-40B4-BE49-F238E27FC236}">
                <a16:creationId xmlns:a16="http://schemas.microsoft.com/office/drawing/2014/main" id="{EA4B8BB8-60B3-9A7A-0A58-4332B86598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6463" y="0"/>
            <a:ext cx="52974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26910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2050" name="Picture 2">
            <a:extLst>
              <a:ext uri="{FF2B5EF4-FFF2-40B4-BE49-F238E27FC236}">
                <a16:creationId xmlns:a16="http://schemas.microsoft.com/office/drawing/2014/main" id="{39E1B34E-E02C-446C-41C7-E1F597EC26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5438" y="0"/>
            <a:ext cx="64611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35880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Assumptions: linearity</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p:txBody>
          <a:bodyPr/>
          <a:lstStyle/>
          <a:p>
            <a:endParaRPr lang="en-US" dirty="0"/>
          </a:p>
        </p:txBody>
      </p:sp>
      <p:pic>
        <p:nvPicPr>
          <p:cNvPr id="7" name="Picture 6" descr="A graph with red dots&#10;&#10;Description automatically generated">
            <a:extLst>
              <a:ext uri="{FF2B5EF4-FFF2-40B4-BE49-F238E27FC236}">
                <a16:creationId xmlns:a16="http://schemas.microsoft.com/office/drawing/2014/main" id="{09001ABE-D31C-343D-9C81-AEBAC6687998}"/>
              </a:ext>
            </a:extLst>
          </p:cNvPr>
          <p:cNvPicPr>
            <a:picLocks noChangeAspect="1"/>
          </p:cNvPicPr>
          <p:nvPr/>
        </p:nvPicPr>
        <p:blipFill>
          <a:blip r:embed="rId2"/>
          <a:stretch>
            <a:fillRect/>
          </a:stretch>
        </p:blipFill>
        <p:spPr>
          <a:xfrm>
            <a:off x="2209800" y="1716297"/>
            <a:ext cx="7772400" cy="4736974"/>
          </a:xfrm>
          <a:prstGeom prst="rect">
            <a:avLst/>
          </a:prstGeom>
        </p:spPr>
      </p:pic>
    </p:spTree>
    <p:extLst>
      <p:ext uri="{BB962C8B-B14F-4D97-AF65-F5344CB8AC3E}">
        <p14:creationId xmlns:p14="http://schemas.microsoft.com/office/powerpoint/2010/main" val="7120571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Assumptions: linearity</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p:txBody>
          <a:bodyPr/>
          <a:lstStyle/>
          <a:p>
            <a:endParaRPr lang="en-US" dirty="0"/>
          </a:p>
        </p:txBody>
      </p:sp>
      <p:pic>
        <p:nvPicPr>
          <p:cNvPr id="4" name="Picture 3" descr="A graph with lines and dots&#10;&#10;Description automatically generated">
            <a:extLst>
              <a:ext uri="{FF2B5EF4-FFF2-40B4-BE49-F238E27FC236}">
                <a16:creationId xmlns:a16="http://schemas.microsoft.com/office/drawing/2014/main" id="{59E65881-B1C1-52A6-9ED1-D613D6CF343B}"/>
              </a:ext>
            </a:extLst>
          </p:cNvPr>
          <p:cNvPicPr>
            <a:picLocks noChangeAspect="1"/>
          </p:cNvPicPr>
          <p:nvPr/>
        </p:nvPicPr>
        <p:blipFill>
          <a:blip r:embed="rId2"/>
          <a:stretch>
            <a:fillRect/>
          </a:stretch>
        </p:blipFill>
        <p:spPr>
          <a:xfrm>
            <a:off x="2269472" y="1443044"/>
            <a:ext cx="7772400" cy="5286988"/>
          </a:xfrm>
          <a:prstGeom prst="rect">
            <a:avLst/>
          </a:prstGeom>
        </p:spPr>
      </p:pic>
    </p:spTree>
    <p:extLst>
      <p:ext uri="{BB962C8B-B14F-4D97-AF65-F5344CB8AC3E}">
        <p14:creationId xmlns:p14="http://schemas.microsoft.com/office/powerpoint/2010/main" val="24089981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400"/>
              <a:t>Assumptions: linearity</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fontScale="92500" lnSpcReduction="10000"/>
          </a:bodyPr>
          <a:lstStyle/>
          <a:p>
            <a:pPr marL="457200" indent="-457200">
              <a:buAutoNum type="arabicPeriod"/>
            </a:pPr>
            <a:r>
              <a:rPr lang="en-US" dirty="0"/>
              <a:t>Other predictors</a:t>
            </a:r>
          </a:p>
          <a:p>
            <a:pPr marL="457200" indent="-457200">
              <a:buAutoNum type="arabicPeriod"/>
            </a:pPr>
            <a:r>
              <a:rPr lang="en-US" dirty="0"/>
              <a:t>Transformation of response</a:t>
            </a:r>
          </a:p>
          <a:p>
            <a:pPr marL="457200" indent="-457200">
              <a:buAutoNum type="arabicPeriod"/>
            </a:pPr>
            <a:r>
              <a:rPr lang="en-US" dirty="0"/>
              <a:t>Transformation of features</a:t>
            </a:r>
          </a:p>
        </p:txBody>
      </p:sp>
      <p:pic>
        <p:nvPicPr>
          <p:cNvPr id="6" name="Picture 5" descr="A line graph with dots&#10;&#10;Description automatically generated">
            <a:extLst>
              <a:ext uri="{FF2B5EF4-FFF2-40B4-BE49-F238E27FC236}">
                <a16:creationId xmlns:a16="http://schemas.microsoft.com/office/drawing/2014/main" id="{3151E091-985E-7B8A-49CF-234448C59A87}"/>
              </a:ext>
            </a:extLst>
          </p:cNvPr>
          <p:cNvPicPr>
            <a:picLocks noChangeAspect="1"/>
          </p:cNvPicPr>
          <p:nvPr/>
        </p:nvPicPr>
        <p:blipFill>
          <a:blip r:embed="rId3"/>
          <a:stretch>
            <a:fillRect/>
          </a:stretch>
        </p:blipFill>
        <p:spPr>
          <a:xfrm>
            <a:off x="636915" y="1235121"/>
            <a:ext cx="6915663" cy="439144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09716152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a:t>Assumptions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a:t>Homoskedasticity</a:t>
            </a:r>
          </a:p>
          <a:p>
            <a:pPr marL="457200" indent="-457200">
              <a:lnSpc>
                <a:spcPct val="90000"/>
              </a:lnSpc>
              <a:buAutoNum type="arabicPeriod"/>
            </a:pPr>
            <a:r>
              <a:rPr lang="en-US" sz="1600"/>
              <a:t>the	 variability	 of	 your	 data	 should	 be	 approximately	 equal	 across	 the	 range	 of your	 predicted	 values </a:t>
            </a:r>
          </a:p>
        </p:txBody>
      </p:sp>
      <p:pic>
        <p:nvPicPr>
          <p:cNvPr id="4" name="Picture 3" descr="A graph of a line with dots&#10;&#10;Description automatically generated with medium confidence">
            <a:extLst>
              <a:ext uri="{FF2B5EF4-FFF2-40B4-BE49-F238E27FC236}">
                <a16:creationId xmlns:a16="http://schemas.microsoft.com/office/drawing/2014/main" id="{4E8595CE-BFAF-73FF-3726-5D6F14D5F085}"/>
              </a:ext>
            </a:extLst>
          </p:cNvPr>
          <p:cNvPicPr>
            <a:picLocks noChangeAspect="1"/>
          </p:cNvPicPr>
          <p:nvPr/>
        </p:nvPicPr>
        <p:blipFill>
          <a:blip r:embed="rId3"/>
          <a:stretch>
            <a:fillRect/>
          </a:stretch>
        </p:blipFill>
        <p:spPr>
          <a:xfrm>
            <a:off x="636915" y="1079519"/>
            <a:ext cx="6915663" cy="4702650"/>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40388249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a:t>Assumptions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dirty="0"/>
              <a:t>Homoskedasticity</a:t>
            </a:r>
          </a:p>
          <a:p>
            <a:pPr marL="457200" indent="-457200">
              <a:lnSpc>
                <a:spcPct val="90000"/>
              </a:lnSpc>
              <a:buAutoNum type="arabicPeriod"/>
            </a:pPr>
            <a:r>
              <a:rPr lang="en-US" sz="1600" dirty="0"/>
              <a:t>WHAT TO DO? TRANSFORM YOUR DATA</a:t>
            </a:r>
          </a:p>
        </p:txBody>
      </p:sp>
      <p:pic>
        <p:nvPicPr>
          <p:cNvPr id="6" name="Picture 5" descr="A graph with a line and dots&#10;&#10;Description automatically generated with medium confidence">
            <a:extLst>
              <a:ext uri="{FF2B5EF4-FFF2-40B4-BE49-F238E27FC236}">
                <a16:creationId xmlns:a16="http://schemas.microsoft.com/office/drawing/2014/main" id="{589A55C4-C1DA-7167-B4BF-7743025406A1}"/>
              </a:ext>
            </a:extLst>
          </p:cNvPr>
          <p:cNvPicPr>
            <a:picLocks noChangeAspect="1"/>
          </p:cNvPicPr>
          <p:nvPr/>
        </p:nvPicPr>
        <p:blipFill>
          <a:blip r:embed="rId3"/>
          <a:stretch>
            <a:fillRect/>
          </a:stretch>
        </p:blipFill>
        <p:spPr>
          <a:xfrm>
            <a:off x="391706" y="1407313"/>
            <a:ext cx="7772400" cy="4751263"/>
          </a:xfrm>
          <a:prstGeom prst="rect">
            <a:avLst/>
          </a:prstGeom>
        </p:spPr>
      </p:pic>
    </p:spTree>
    <p:extLst>
      <p:ext uri="{BB962C8B-B14F-4D97-AF65-F5344CB8AC3E}">
        <p14:creationId xmlns:p14="http://schemas.microsoft.com/office/powerpoint/2010/main" val="36832826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dirty="0"/>
              <a:t>Assumptions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dirty="0"/>
              <a:t>NORMALITY OF RESIDUALS</a:t>
            </a:r>
          </a:p>
          <a:p>
            <a:pPr marL="457200" indent="-457200">
              <a:lnSpc>
                <a:spcPct val="90000"/>
              </a:lnSpc>
              <a:buAutoNum type="arabicPeriod"/>
            </a:pPr>
            <a:r>
              <a:rPr lang="en-US" sz="1600" dirty="0"/>
              <a:t>Q-Q plot</a:t>
            </a:r>
          </a:p>
          <a:p>
            <a:pPr marL="457200" indent="-457200">
              <a:lnSpc>
                <a:spcPct val="90000"/>
              </a:lnSpc>
              <a:buAutoNum type="arabicPeriod"/>
            </a:pPr>
            <a:r>
              <a:rPr lang="en-US" sz="1600" dirty="0">
                <a:hlinkClick r:id="rId3"/>
              </a:rPr>
              <a:t>https://stackoverflow.com/questions/13865596/quantile-quantile-plot-using-scipy</a:t>
            </a:r>
            <a:endParaRPr lang="en-US" sz="1600" dirty="0"/>
          </a:p>
          <a:p>
            <a:pPr marL="457200" indent="-457200">
              <a:lnSpc>
                <a:spcPct val="90000"/>
              </a:lnSpc>
              <a:buAutoNum type="arabicPeriod"/>
            </a:pPr>
            <a:endParaRPr lang="en-US" sz="1600" dirty="0"/>
          </a:p>
        </p:txBody>
      </p:sp>
      <p:pic>
        <p:nvPicPr>
          <p:cNvPr id="4" name="Picture 3" descr="A graph and a diagram&#10;&#10;Description automatically generated">
            <a:extLst>
              <a:ext uri="{FF2B5EF4-FFF2-40B4-BE49-F238E27FC236}">
                <a16:creationId xmlns:a16="http://schemas.microsoft.com/office/drawing/2014/main" id="{3F8D7A2C-8469-3292-CBA0-CF7EF6FEBEE7}"/>
              </a:ext>
            </a:extLst>
          </p:cNvPr>
          <p:cNvPicPr>
            <a:picLocks noChangeAspect="1"/>
          </p:cNvPicPr>
          <p:nvPr/>
        </p:nvPicPr>
        <p:blipFill>
          <a:blip r:embed="rId4"/>
          <a:stretch>
            <a:fillRect/>
          </a:stretch>
        </p:blipFill>
        <p:spPr>
          <a:xfrm>
            <a:off x="258706" y="842963"/>
            <a:ext cx="7772400" cy="4966925"/>
          </a:xfrm>
          <a:prstGeom prst="rect">
            <a:avLst/>
          </a:prstGeom>
        </p:spPr>
      </p:pic>
    </p:spTree>
    <p:extLst>
      <p:ext uri="{BB962C8B-B14F-4D97-AF65-F5344CB8AC3E}">
        <p14:creationId xmlns:p14="http://schemas.microsoft.com/office/powerpoint/2010/main" val="1205890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dirty="0"/>
              <a:t>Data transformations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dirty="0"/>
              <a:t>Log-log plots</a:t>
            </a:r>
          </a:p>
          <a:p>
            <a:pPr marL="457200" indent="-457200">
              <a:lnSpc>
                <a:spcPct val="90000"/>
              </a:lnSpc>
              <a:buAutoNum type="arabicPeriod"/>
            </a:pPr>
            <a:r>
              <a:rPr lang="en-US" sz="1600" dirty="0"/>
              <a:t>Check these for normality. For example, if the distribution is not normal, then maybe you can transform the data somehow.</a:t>
            </a:r>
          </a:p>
        </p:txBody>
      </p:sp>
      <p:pic>
        <p:nvPicPr>
          <p:cNvPr id="6" name="Picture 5" descr="A screen shot of a graph&#10;&#10;Description automatically generated">
            <a:extLst>
              <a:ext uri="{FF2B5EF4-FFF2-40B4-BE49-F238E27FC236}">
                <a16:creationId xmlns:a16="http://schemas.microsoft.com/office/drawing/2014/main" id="{DA83E885-6F64-8284-F56D-354281CCE1E9}"/>
              </a:ext>
            </a:extLst>
          </p:cNvPr>
          <p:cNvPicPr>
            <a:picLocks noChangeAspect="1"/>
          </p:cNvPicPr>
          <p:nvPr/>
        </p:nvPicPr>
        <p:blipFill>
          <a:blip r:embed="rId4"/>
          <a:stretch>
            <a:fillRect/>
          </a:stretch>
        </p:blipFill>
        <p:spPr>
          <a:xfrm>
            <a:off x="333367" y="944566"/>
            <a:ext cx="7772400" cy="5082377"/>
          </a:xfrm>
          <a:prstGeom prst="rect">
            <a:avLst/>
          </a:prstGeom>
        </p:spPr>
      </p:pic>
      <p:sp>
        <p:nvSpPr>
          <p:cNvPr id="7" name="TextBox 6">
            <a:extLst>
              <a:ext uri="{FF2B5EF4-FFF2-40B4-BE49-F238E27FC236}">
                <a16:creationId xmlns:a16="http://schemas.microsoft.com/office/drawing/2014/main" id="{CB6357D1-2D53-A751-1BAA-3778DBF99F67}"/>
              </a:ext>
            </a:extLst>
          </p:cNvPr>
          <p:cNvSpPr txBox="1"/>
          <p:nvPr/>
        </p:nvSpPr>
        <p:spPr>
          <a:xfrm>
            <a:off x="5370653" y="6377651"/>
            <a:ext cx="6007261" cy="369332"/>
          </a:xfrm>
          <a:prstGeom prst="rect">
            <a:avLst/>
          </a:prstGeom>
          <a:noFill/>
        </p:spPr>
        <p:txBody>
          <a:bodyPr wrap="square" rtlCol="0">
            <a:spAutoFit/>
          </a:bodyPr>
          <a:lstStyle/>
          <a:p>
            <a:r>
              <a:rPr lang="en-US" dirty="0"/>
              <a:t>https://</a:t>
            </a:r>
            <a:r>
              <a:rPr lang="en-US" dirty="0" err="1"/>
              <a:t>statisticsbyjim.com</a:t>
            </a:r>
            <a:r>
              <a:rPr lang="en-US" dirty="0"/>
              <a:t>/regression/log-log-plots/</a:t>
            </a:r>
          </a:p>
        </p:txBody>
      </p:sp>
    </p:spTree>
    <p:extLst>
      <p:ext uri="{BB962C8B-B14F-4D97-AF65-F5344CB8AC3E}">
        <p14:creationId xmlns:p14="http://schemas.microsoft.com/office/powerpoint/2010/main" val="26013769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dirty="0"/>
              <a:t>Absence of influential data points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dirty="0"/>
              <a:t>Run the analysis </a:t>
            </a:r>
            <a:r>
              <a:rPr lang="en-US" sz="1600" i="1" dirty="0"/>
              <a:t>with</a:t>
            </a:r>
            <a:r>
              <a:rPr lang="en-US" sz="1600" dirty="0"/>
              <a:t> and </a:t>
            </a:r>
            <a:r>
              <a:rPr lang="en-US" sz="1600" i="1" dirty="0"/>
              <a:t>without</a:t>
            </a:r>
            <a:r>
              <a:rPr lang="en-US" sz="1600" dirty="0"/>
              <a:t> influential data points</a:t>
            </a:r>
          </a:p>
          <a:p>
            <a:pPr>
              <a:lnSpc>
                <a:spcPct val="90000"/>
              </a:lnSpc>
            </a:pPr>
            <a:endParaRPr lang="en-US" sz="1600" dirty="0"/>
          </a:p>
        </p:txBody>
      </p:sp>
      <p:pic>
        <p:nvPicPr>
          <p:cNvPr id="4" name="Picture 3" descr="A screenshot of a computer&#10;&#10;Description automatically generated">
            <a:extLst>
              <a:ext uri="{FF2B5EF4-FFF2-40B4-BE49-F238E27FC236}">
                <a16:creationId xmlns:a16="http://schemas.microsoft.com/office/drawing/2014/main" id="{9FD598F4-E58E-FBA5-A5F9-CC9E0BBB76EC}"/>
              </a:ext>
            </a:extLst>
          </p:cNvPr>
          <p:cNvPicPr>
            <a:picLocks noChangeAspect="1"/>
          </p:cNvPicPr>
          <p:nvPr/>
        </p:nvPicPr>
        <p:blipFill>
          <a:blip r:embed="rId4"/>
          <a:stretch>
            <a:fillRect/>
          </a:stretch>
        </p:blipFill>
        <p:spPr>
          <a:xfrm>
            <a:off x="381000" y="584200"/>
            <a:ext cx="7772400" cy="3868928"/>
          </a:xfrm>
          <a:prstGeom prst="rect">
            <a:avLst/>
          </a:prstGeom>
        </p:spPr>
      </p:pic>
    </p:spTree>
    <p:extLst>
      <p:ext uri="{BB962C8B-B14F-4D97-AF65-F5344CB8AC3E}">
        <p14:creationId xmlns:p14="http://schemas.microsoft.com/office/powerpoint/2010/main" val="850433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ECD68-9FC0-0A37-04C3-D7D0157FA275}"/>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The best statistical graphic ever drawn</a:t>
            </a:r>
          </a:p>
        </p:txBody>
      </p:sp>
      <p:pic>
        <p:nvPicPr>
          <p:cNvPr id="8" name="Picture 7" descr="A chart with a graph and text&#10;&#10;Description automatically generated with medium confidence">
            <a:extLst>
              <a:ext uri="{FF2B5EF4-FFF2-40B4-BE49-F238E27FC236}">
                <a16:creationId xmlns:a16="http://schemas.microsoft.com/office/drawing/2014/main" id="{41DCC4BD-A222-019F-9CF0-CB588CAFBA49}"/>
              </a:ext>
            </a:extLst>
          </p:cNvPr>
          <p:cNvPicPr>
            <a:picLocks noChangeAspect="1"/>
          </p:cNvPicPr>
          <p:nvPr/>
        </p:nvPicPr>
        <p:blipFill>
          <a:blip r:embed="rId3"/>
          <a:stretch>
            <a:fillRect/>
          </a:stretch>
        </p:blipFill>
        <p:spPr>
          <a:xfrm>
            <a:off x="428619" y="1004086"/>
            <a:ext cx="11615744" cy="5622021"/>
          </a:xfrm>
          <a:prstGeom prst="rect">
            <a:avLst/>
          </a:prstGeom>
        </p:spPr>
      </p:pic>
    </p:spTree>
    <p:extLst>
      <p:ext uri="{BB962C8B-B14F-4D97-AF65-F5344CB8AC3E}">
        <p14:creationId xmlns:p14="http://schemas.microsoft.com/office/powerpoint/2010/main" val="362958386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dirty="0"/>
              <a:t>independence</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dirty="0"/>
              <a:t>Study design</a:t>
            </a:r>
          </a:p>
          <a:p>
            <a:pPr marL="457200" indent="-457200">
              <a:lnSpc>
                <a:spcPct val="90000"/>
              </a:lnSpc>
              <a:buAutoNum type="arabicPeriod"/>
            </a:pPr>
            <a:r>
              <a:rPr lang="en-US" sz="1600" dirty="0"/>
              <a:t>Mixed effects models</a:t>
            </a:r>
          </a:p>
          <a:p>
            <a:pPr>
              <a:lnSpc>
                <a:spcPct val="90000"/>
              </a:lnSpc>
            </a:pPr>
            <a:endParaRPr lang="en-US" sz="1600" dirty="0"/>
          </a:p>
        </p:txBody>
      </p:sp>
      <p:pic>
        <p:nvPicPr>
          <p:cNvPr id="6" name="Picture 5">
            <a:extLst>
              <a:ext uri="{FF2B5EF4-FFF2-40B4-BE49-F238E27FC236}">
                <a16:creationId xmlns:a16="http://schemas.microsoft.com/office/drawing/2014/main" id="{10809215-D03D-5ADF-966B-89AB92FF770E}"/>
              </a:ext>
            </a:extLst>
          </p:cNvPr>
          <p:cNvPicPr>
            <a:picLocks noChangeAspect="1"/>
          </p:cNvPicPr>
          <p:nvPr/>
        </p:nvPicPr>
        <p:blipFill>
          <a:blip r:embed="rId4"/>
          <a:stretch>
            <a:fillRect/>
          </a:stretch>
        </p:blipFill>
        <p:spPr>
          <a:xfrm>
            <a:off x="141695" y="2130425"/>
            <a:ext cx="7772400" cy="2353817"/>
          </a:xfrm>
          <a:prstGeom prst="rect">
            <a:avLst/>
          </a:prstGeom>
        </p:spPr>
      </p:pic>
    </p:spTree>
    <p:extLst>
      <p:ext uri="{BB962C8B-B14F-4D97-AF65-F5344CB8AC3E}">
        <p14:creationId xmlns:p14="http://schemas.microsoft.com/office/powerpoint/2010/main" val="32728399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091785" y="228590"/>
            <a:ext cx="9885769" cy="1171575"/>
          </a:xfrm>
        </p:spPr>
        <p:txBody>
          <a:bodyPr>
            <a:normAutofit/>
          </a:bodyPr>
          <a:lstStyle/>
          <a:p>
            <a:r>
              <a:rPr lang="en-US" sz="3700" dirty="0"/>
              <a:t>resource</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1277078" y="2432552"/>
            <a:ext cx="9885769" cy="1793053"/>
          </a:xfrm>
        </p:spPr>
        <p:txBody>
          <a:bodyPr>
            <a:normAutofit/>
          </a:bodyPr>
          <a:lstStyle/>
          <a:p>
            <a:pPr marL="457200" indent="-457200">
              <a:lnSpc>
                <a:spcPct val="90000"/>
              </a:lnSpc>
              <a:buAutoNum type="arabicPeriod"/>
            </a:pPr>
            <a:r>
              <a:rPr lang="en-US" sz="1600" dirty="0"/>
              <a:t>Code for visualization in R, model diagnostics and linear mixed effects models </a:t>
            </a:r>
          </a:p>
          <a:p>
            <a:pPr marL="457200" indent="-457200">
              <a:lnSpc>
                <a:spcPct val="90000"/>
              </a:lnSpc>
              <a:buAutoNum type="arabicPeriod"/>
            </a:pPr>
            <a:endParaRPr lang="en-US" sz="1600" dirty="0"/>
          </a:p>
          <a:p>
            <a:pPr>
              <a:lnSpc>
                <a:spcPct val="90000"/>
              </a:lnSpc>
            </a:pPr>
            <a:r>
              <a:rPr lang="en-US" sz="1600" dirty="0"/>
              <a:t>https://</a:t>
            </a:r>
            <a:r>
              <a:rPr lang="en-US" sz="1600" dirty="0" err="1"/>
              <a:t>github.com</a:t>
            </a:r>
            <a:r>
              <a:rPr lang="en-US" sz="1600" dirty="0"/>
              <a:t>/</a:t>
            </a:r>
            <a:r>
              <a:rPr lang="en-US" sz="1600" dirty="0" err="1"/>
              <a:t>neelsoumya</a:t>
            </a:r>
            <a:r>
              <a:rPr lang="en-US" sz="1600" dirty="0"/>
              <a:t>/</a:t>
            </a:r>
            <a:r>
              <a:rPr lang="en-US" sz="1600" dirty="0" err="1"/>
              <a:t>anova_linear_mixed_effects_examples</a:t>
            </a:r>
            <a:endParaRPr lang="en-US" sz="1600" dirty="0"/>
          </a:p>
        </p:txBody>
      </p:sp>
    </p:spTree>
    <p:extLst>
      <p:ext uri="{BB962C8B-B14F-4D97-AF65-F5344CB8AC3E}">
        <p14:creationId xmlns:p14="http://schemas.microsoft.com/office/powerpoint/2010/main" val="17238827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914400" y="609601"/>
            <a:ext cx="10618839" cy="876300"/>
          </a:xfrm>
        </p:spPr>
        <p:txBody>
          <a:bodyPr>
            <a:normAutofit/>
          </a:bodyPr>
          <a:lstStyle/>
          <a:p>
            <a:r>
              <a:rPr lang="en-US" sz="3700" dirty="0"/>
              <a:t>Time series data and autocorrelations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635600" y="4365523"/>
            <a:ext cx="3369132" cy="1793053"/>
          </a:xfrm>
        </p:spPr>
        <p:txBody>
          <a:bodyPr>
            <a:normAutofit/>
          </a:bodyPr>
          <a:lstStyle/>
          <a:p>
            <a:pPr marL="457200" indent="-457200">
              <a:lnSpc>
                <a:spcPct val="90000"/>
              </a:lnSpc>
              <a:buAutoNum type="arabicPeriod"/>
            </a:pPr>
            <a:r>
              <a:rPr lang="en-US" sz="1600" dirty="0"/>
              <a:t>Seasonality</a:t>
            </a:r>
          </a:p>
          <a:p>
            <a:pPr marL="457200" indent="-457200">
              <a:lnSpc>
                <a:spcPct val="90000"/>
              </a:lnSpc>
              <a:buAutoNum type="arabicPeriod"/>
            </a:pPr>
            <a:r>
              <a:rPr lang="en-US" sz="1600" dirty="0"/>
              <a:t>autocorrelations</a:t>
            </a:r>
          </a:p>
        </p:txBody>
      </p:sp>
      <p:pic>
        <p:nvPicPr>
          <p:cNvPr id="3" name="Picture 2" descr="A graph with numbers and lines&#10;&#10;Description automatically generated">
            <a:extLst>
              <a:ext uri="{FF2B5EF4-FFF2-40B4-BE49-F238E27FC236}">
                <a16:creationId xmlns:a16="http://schemas.microsoft.com/office/drawing/2014/main" id="{ACD0DDB1-7778-5670-F963-8573614EAEB5}"/>
              </a:ext>
            </a:extLst>
          </p:cNvPr>
          <p:cNvPicPr>
            <a:picLocks noChangeAspect="1"/>
          </p:cNvPicPr>
          <p:nvPr/>
        </p:nvPicPr>
        <p:blipFill>
          <a:blip r:embed="rId4"/>
          <a:stretch>
            <a:fillRect/>
          </a:stretch>
        </p:blipFill>
        <p:spPr>
          <a:xfrm>
            <a:off x="731827" y="1633541"/>
            <a:ext cx="7772400" cy="4549033"/>
          </a:xfrm>
          <a:prstGeom prst="rect">
            <a:avLst/>
          </a:prstGeom>
        </p:spPr>
      </p:pic>
    </p:spTree>
    <p:extLst>
      <p:ext uri="{BB962C8B-B14F-4D97-AF65-F5344CB8AC3E}">
        <p14:creationId xmlns:p14="http://schemas.microsoft.com/office/powerpoint/2010/main" val="37068101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811F4F-71DC-5A58-98C2-9C488DE90086}"/>
              </a:ext>
            </a:extLst>
          </p:cNvPr>
          <p:cNvSpPr txBox="1"/>
          <p:nvPr/>
        </p:nvSpPr>
        <p:spPr>
          <a:xfrm>
            <a:off x="3049929" y="2708373"/>
            <a:ext cx="6099858" cy="3970318"/>
          </a:xfrm>
          <a:prstGeom prst="rect">
            <a:avLst/>
          </a:prstGeom>
          <a:noFill/>
        </p:spPr>
        <p:txBody>
          <a:bodyPr wrap="square">
            <a:spAutoFit/>
          </a:bodyPr>
          <a:lstStyle/>
          <a:p>
            <a:r>
              <a:rPr lang="en-US" dirty="0"/>
              <a:t>Visualizing the data (for example, time-series data) can reveal what kinds of models would be appropriate. For example, if time series data has some seasonality, then a seasonal auto-regressive model (SARIMA) may be appropriate.</a:t>
            </a:r>
          </a:p>
          <a:p>
            <a:endParaRPr lang="en-US" dirty="0"/>
          </a:p>
          <a:p>
            <a:r>
              <a:rPr lang="en-US" dirty="0"/>
              <a:t>Visualization may also reveal if the underlying model/assumptions may have changed after a certain time. For example, in financial time-series data, there usually is a change after 2008 due to the global financial crisis.</a:t>
            </a:r>
          </a:p>
          <a:p>
            <a:endParaRPr lang="en-US" dirty="0"/>
          </a:p>
          <a:p>
            <a:r>
              <a:rPr lang="en-US" dirty="0"/>
              <a:t>This may suggest that a new model or more data is required.</a:t>
            </a:r>
          </a:p>
        </p:txBody>
      </p:sp>
      <p:sp>
        <p:nvSpPr>
          <p:cNvPr id="2" name="Title 1">
            <a:extLst>
              <a:ext uri="{FF2B5EF4-FFF2-40B4-BE49-F238E27FC236}">
                <a16:creationId xmlns:a16="http://schemas.microsoft.com/office/drawing/2014/main" id="{92289772-493C-CDF9-B700-260F73D47A47}"/>
              </a:ext>
            </a:extLst>
          </p:cNvPr>
          <p:cNvSpPr txBox="1">
            <a:spLocks/>
          </p:cNvSpPr>
          <p:nvPr/>
        </p:nvSpPr>
        <p:spPr>
          <a:xfrm>
            <a:off x="914400" y="609601"/>
            <a:ext cx="10618839" cy="87630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700" dirty="0"/>
              <a:t>Time series data</a:t>
            </a:r>
          </a:p>
        </p:txBody>
      </p:sp>
    </p:spTree>
    <p:extLst>
      <p:ext uri="{BB962C8B-B14F-4D97-AF65-F5344CB8AC3E}">
        <p14:creationId xmlns:p14="http://schemas.microsoft.com/office/powerpoint/2010/main" val="208652200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black and white math equation&#10;&#10;Description automatically generated">
            <a:extLst>
              <a:ext uri="{FF2B5EF4-FFF2-40B4-BE49-F238E27FC236}">
                <a16:creationId xmlns:a16="http://schemas.microsoft.com/office/drawing/2014/main" id="{C0B34663-540D-B888-7B05-2350B1300A79}"/>
              </a:ext>
            </a:extLst>
          </p:cNvPr>
          <p:cNvPicPr>
            <a:picLocks noChangeAspect="1"/>
          </p:cNvPicPr>
          <p:nvPr/>
        </p:nvPicPr>
        <p:blipFill>
          <a:blip r:embed="rId3"/>
          <a:stretch>
            <a:fillRect/>
          </a:stretch>
        </p:blipFill>
        <p:spPr>
          <a:xfrm>
            <a:off x="3232150" y="2762250"/>
            <a:ext cx="5727700" cy="1333500"/>
          </a:xfrm>
          <a:prstGeom prst="rect">
            <a:avLst/>
          </a:prstGeom>
        </p:spPr>
      </p:pic>
      <p:sp>
        <p:nvSpPr>
          <p:cNvPr id="2" name="Title 1">
            <a:extLst>
              <a:ext uri="{FF2B5EF4-FFF2-40B4-BE49-F238E27FC236}">
                <a16:creationId xmlns:a16="http://schemas.microsoft.com/office/drawing/2014/main" id="{C2C1C5E6-6E11-8D54-BCEA-1B15CD9F9199}"/>
              </a:ext>
            </a:extLst>
          </p:cNvPr>
          <p:cNvSpPr txBox="1">
            <a:spLocks/>
          </p:cNvSpPr>
          <p:nvPr/>
        </p:nvSpPr>
        <p:spPr>
          <a:xfrm>
            <a:off x="914400" y="609601"/>
            <a:ext cx="10618839" cy="87630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700" dirty="0"/>
              <a:t>Time series data</a:t>
            </a:r>
          </a:p>
        </p:txBody>
      </p:sp>
    </p:spTree>
    <p:extLst>
      <p:ext uri="{BB962C8B-B14F-4D97-AF65-F5344CB8AC3E}">
        <p14:creationId xmlns:p14="http://schemas.microsoft.com/office/powerpoint/2010/main" val="5403362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5ADC4E-132B-3FEC-764E-AEA27313552C}"/>
              </a:ext>
            </a:extLst>
          </p:cNvPr>
          <p:cNvSpPr txBox="1"/>
          <p:nvPr/>
        </p:nvSpPr>
        <p:spPr>
          <a:xfrm>
            <a:off x="3049929" y="2708373"/>
            <a:ext cx="6099858" cy="2862322"/>
          </a:xfrm>
          <a:prstGeom prst="rect">
            <a:avLst/>
          </a:prstGeom>
          <a:noFill/>
        </p:spPr>
        <p:txBody>
          <a:bodyPr wrap="square">
            <a:spAutoFit/>
          </a:bodyPr>
          <a:lstStyle/>
          <a:p>
            <a:r>
              <a:rPr lang="en-US" dirty="0"/>
              <a:t>Assumptions</a:t>
            </a:r>
          </a:p>
          <a:p>
            <a:endParaRPr lang="en-US" dirty="0"/>
          </a:p>
          <a:p>
            <a:r>
              <a:rPr lang="en-US" dirty="0"/>
              <a:t>Similar to linear regression</a:t>
            </a:r>
            <a:r>
              <a:rPr lang="en-US"/>
              <a:t>/GLM (VAR model/ARIMA)</a:t>
            </a:r>
            <a:endParaRPr lang="en-US" dirty="0"/>
          </a:p>
          <a:p>
            <a:endParaRPr lang="en-US" dirty="0"/>
          </a:p>
          <a:p>
            <a:r>
              <a:rPr lang="en-US" dirty="0"/>
              <a:t>Look at correlations</a:t>
            </a:r>
          </a:p>
          <a:p>
            <a:endParaRPr lang="en-US" dirty="0"/>
          </a:p>
          <a:p>
            <a:r>
              <a:rPr lang="en-US" dirty="0"/>
              <a:t>Simpler models are better (moving averages better than anything fancy/ML)</a:t>
            </a:r>
          </a:p>
          <a:p>
            <a:endParaRPr lang="en-US" dirty="0"/>
          </a:p>
          <a:p>
            <a:endParaRPr lang="en-US" dirty="0"/>
          </a:p>
        </p:txBody>
      </p:sp>
      <p:sp>
        <p:nvSpPr>
          <p:cNvPr id="3" name="Title 1">
            <a:extLst>
              <a:ext uri="{FF2B5EF4-FFF2-40B4-BE49-F238E27FC236}">
                <a16:creationId xmlns:a16="http://schemas.microsoft.com/office/drawing/2014/main" id="{0915360D-D23D-196F-E27A-4DA86FC678BD}"/>
              </a:ext>
            </a:extLst>
          </p:cNvPr>
          <p:cNvSpPr txBox="1">
            <a:spLocks/>
          </p:cNvSpPr>
          <p:nvPr/>
        </p:nvSpPr>
        <p:spPr>
          <a:xfrm>
            <a:off x="914400" y="609601"/>
            <a:ext cx="10618839" cy="87630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700" dirty="0"/>
              <a:t>Time series data</a:t>
            </a:r>
          </a:p>
        </p:txBody>
      </p:sp>
    </p:spTree>
    <p:extLst>
      <p:ext uri="{BB962C8B-B14F-4D97-AF65-F5344CB8AC3E}">
        <p14:creationId xmlns:p14="http://schemas.microsoft.com/office/powerpoint/2010/main" val="56345231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915360D-D23D-196F-E27A-4DA86FC678BD}"/>
              </a:ext>
            </a:extLst>
          </p:cNvPr>
          <p:cNvSpPr txBox="1">
            <a:spLocks/>
          </p:cNvSpPr>
          <p:nvPr/>
        </p:nvSpPr>
        <p:spPr>
          <a:xfrm>
            <a:off x="914400" y="609601"/>
            <a:ext cx="10618839" cy="87630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700" dirty="0"/>
              <a:t>Time series data</a:t>
            </a:r>
          </a:p>
        </p:txBody>
      </p:sp>
      <p:pic>
        <p:nvPicPr>
          <p:cNvPr id="4" name="Picture 3" descr="A diagram of a fuel economy&#10;&#10;Description automatically generated">
            <a:extLst>
              <a:ext uri="{FF2B5EF4-FFF2-40B4-BE49-F238E27FC236}">
                <a16:creationId xmlns:a16="http://schemas.microsoft.com/office/drawing/2014/main" id="{A23E9556-4AB3-C168-9ED8-0DDB7AAD7A28}"/>
              </a:ext>
            </a:extLst>
          </p:cNvPr>
          <p:cNvPicPr>
            <a:picLocks noChangeAspect="1"/>
          </p:cNvPicPr>
          <p:nvPr/>
        </p:nvPicPr>
        <p:blipFill>
          <a:blip r:embed="rId3"/>
          <a:stretch>
            <a:fillRect/>
          </a:stretch>
        </p:blipFill>
        <p:spPr>
          <a:xfrm>
            <a:off x="1042987" y="1538296"/>
            <a:ext cx="6038837" cy="3019419"/>
          </a:xfrm>
          <a:prstGeom prst="rect">
            <a:avLst/>
          </a:prstGeom>
        </p:spPr>
      </p:pic>
      <p:pic>
        <p:nvPicPr>
          <p:cNvPr id="5" name="Picture 4" descr="A graph showing the cost of fuel&#10;&#10;Description automatically generated">
            <a:extLst>
              <a:ext uri="{FF2B5EF4-FFF2-40B4-BE49-F238E27FC236}">
                <a16:creationId xmlns:a16="http://schemas.microsoft.com/office/drawing/2014/main" id="{CC960723-6FDB-8341-9FE3-3D9782DA0304}"/>
              </a:ext>
            </a:extLst>
          </p:cNvPr>
          <p:cNvPicPr>
            <a:picLocks noChangeAspect="1"/>
          </p:cNvPicPr>
          <p:nvPr/>
        </p:nvPicPr>
        <p:blipFill>
          <a:blip r:embed="rId4"/>
          <a:stretch>
            <a:fillRect/>
          </a:stretch>
        </p:blipFill>
        <p:spPr>
          <a:xfrm>
            <a:off x="7607300" y="1485901"/>
            <a:ext cx="3251200" cy="3107058"/>
          </a:xfrm>
          <a:prstGeom prst="rect">
            <a:avLst/>
          </a:prstGeom>
        </p:spPr>
      </p:pic>
      <p:sp>
        <p:nvSpPr>
          <p:cNvPr id="6" name="TextBox 5">
            <a:extLst>
              <a:ext uri="{FF2B5EF4-FFF2-40B4-BE49-F238E27FC236}">
                <a16:creationId xmlns:a16="http://schemas.microsoft.com/office/drawing/2014/main" id="{AACF2D75-E7E3-3014-A3FE-72D38135D0C7}"/>
              </a:ext>
            </a:extLst>
          </p:cNvPr>
          <p:cNvSpPr txBox="1"/>
          <p:nvPr/>
        </p:nvSpPr>
        <p:spPr>
          <a:xfrm>
            <a:off x="3283413" y="5529263"/>
            <a:ext cx="521493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1. Area and volumes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2. Design effect vs. data effect</a:t>
            </a:r>
          </a:p>
        </p:txBody>
      </p:sp>
    </p:spTree>
    <p:extLst>
      <p:ext uri="{BB962C8B-B14F-4D97-AF65-F5344CB8AC3E}">
        <p14:creationId xmlns:p14="http://schemas.microsoft.com/office/powerpoint/2010/main" val="24940880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915360D-D23D-196F-E27A-4DA86FC678BD}"/>
              </a:ext>
            </a:extLst>
          </p:cNvPr>
          <p:cNvSpPr txBox="1">
            <a:spLocks/>
          </p:cNvSpPr>
          <p:nvPr/>
        </p:nvSpPr>
        <p:spPr>
          <a:xfrm>
            <a:off x="914400" y="609601"/>
            <a:ext cx="10618839" cy="87630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700" dirty="0"/>
              <a:t>Time series data</a:t>
            </a:r>
          </a:p>
        </p:txBody>
      </p:sp>
      <p:sp>
        <p:nvSpPr>
          <p:cNvPr id="6" name="TextBox 5">
            <a:extLst>
              <a:ext uri="{FF2B5EF4-FFF2-40B4-BE49-F238E27FC236}">
                <a16:creationId xmlns:a16="http://schemas.microsoft.com/office/drawing/2014/main" id="{AACF2D75-E7E3-3014-A3FE-72D38135D0C7}"/>
              </a:ext>
            </a:extLst>
          </p:cNvPr>
          <p:cNvSpPr txBox="1"/>
          <p:nvPr/>
        </p:nvSpPr>
        <p:spPr>
          <a:xfrm>
            <a:off x="3283413" y="5529263"/>
            <a:ext cx="5214937"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1. Area and volumes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2. Design effect vs. data effect</a:t>
            </a:r>
          </a:p>
        </p:txBody>
      </p:sp>
      <p:pic>
        <p:nvPicPr>
          <p:cNvPr id="7" name="Picture 6" descr="A graph showing the percentage of a fuel economy&#10;&#10;Description automatically generated">
            <a:extLst>
              <a:ext uri="{FF2B5EF4-FFF2-40B4-BE49-F238E27FC236}">
                <a16:creationId xmlns:a16="http://schemas.microsoft.com/office/drawing/2014/main" id="{094EE4AA-019B-F27A-0746-8ED2F90908A3}"/>
              </a:ext>
            </a:extLst>
          </p:cNvPr>
          <p:cNvPicPr>
            <a:picLocks noChangeAspect="1"/>
          </p:cNvPicPr>
          <p:nvPr/>
        </p:nvPicPr>
        <p:blipFill>
          <a:blip r:embed="rId3"/>
          <a:stretch>
            <a:fillRect/>
          </a:stretch>
        </p:blipFill>
        <p:spPr>
          <a:xfrm>
            <a:off x="2257425" y="1329960"/>
            <a:ext cx="7543800" cy="4125160"/>
          </a:xfrm>
          <a:prstGeom prst="rect">
            <a:avLst/>
          </a:prstGeom>
        </p:spPr>
      </p:pic>
    </p:spTree>
    <p:extLst>
      <p:ext uri="{BB962C8B-B14F-4D97-AF65-F5344CB8AC3E}">
        <p14:creationId xmlns:p14="http://schemas.microsoft.com/office/powerpoint/2010/main" val="26948091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915360D-D23D-196F-E27A-4DA86FC678BD}"/>
              </a:ext>
            </a:extLst>
          </p:cNvPr>
          <p:cNvSpPr txBox="1">
            <a:spLocks/>
          </p:cNvSpPr>
          <p:nvPr/>
        </p:nvSpPr>
        <p:spPr>
          <a:xfrm>
            <a:off x="914400" y="609601"/>
            <a:ext cx="10618839" cy="876300"/>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700" dirty="0"/>
              <a:t>Time series data</a:t>
            </a:r>
          </a:p>
        </p:txBody>
      </p:sp>
      <p:sp>
        <p:nvSpPr>
          <p:cNvPr id="6" name="TextBox 5">
            <a:extLst>
              <a:ext uri="{FF2B5EF4-FFF2-40B4-BE49-F238E27FC236}">
                <a16:creationId xmlns:a16="http://schemas.microsoft.com/office/drawing/2014/main" id="{AACF2D75-E7E3-3014-A3FE-72D38135D0C7}"/>
              </a:ext>
            </a:extLst>
          </p:cNvPr>
          <p:cNvSpPr txBox="1"/>
          <p:nvPr/>
        </p:nvSpPr>
        <p:spPr>
          <a:xfrm>
            <a:off x="6440951" y="2931636"/>
            <a:ext cx="5214937" cy="147732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1. Area and volumes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2. Design effect vs. data effect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3. The number of information carrying dimensions depicted should not exceed the number of dimensions of the data</a:t>
            </a:r>
          </a:p>
        </p:txBody>
      </p:sp>
      <p:pic>
        <p:nvPicPr>
          <p:cNvPr id="7" name="Picture 6" descr="A graph of oil prices&#10;&#10;Description automatically generated">
            <a:extLst>
              <a:ext uri="{FF2B5EF4-FFF2-40B4-BE49-F238E27FC236}">
                <a16:creationId xmlns:a16="http://schemas.microsoft.com/office/drawing/2014/main" id="{E0C3D193-969A-0D7E-865E-2C7516081FC1}"/>
              </a:ext>
            </a:extLst>
          </p:cNvPr>
          <p:cNvPicPr>
            <a:picLocks noChangeAspect="1"/>
          </p:cNvPicPr>
          <p:nvPr/>
        </p:nvPicPr>
        <p:blipFill>
          <a:blip r:embed="rId3"/>
          <a:stretch>
            <a:fillRect/>
          </a:stretch>
        </p:blipFill>
        <p:spPr>
          <a:xfrm>
            <a:off x="836150" y="1474312"/>
            <a:ext cx="3657600" cy="4851400"/>
          </a:xfrm>
          <a:prstGeom prst="rect">
            <a:avLst/>
          </a:prstGeom>
        </p:spPr>
      </p:pic>
    </p:spTree>
    <p:extLst>
      <p:ext uri="{BB962C8B-B14F-4D97-AF65-F5344CB8AC3E}">
        <p14:creationId xmlns:p14="http://schemas.microsoft.com/office/powerpoint/2010/main" val="320841428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graph of a graph with lines and numbers&#10;&#10;Description automatically generated">
            <a:extLst>
              <a:ext uri="{FF2B5EF4-FFF2-40B4-BE49-F238E27FC236}">
                <a16:creationId xmlns:a16="http://schemas.microsoft.com/office/drawing/2014/main" id="{143C55CB-CB53-B8DA-8AE2-02C73536CDC5}"/>
              </a:ext>
            </a:extLst>
          </p:cNvPr>
          <p:cNvPicPr>
            <a:picLocks noChangeAspect="1"/>
          </p:cNvPicPr>
          <p:nvPr/>
        </p:nvPicPr>
        <p:blipFill>
          <a:blip r:embed="rId3"/>
          <a:stretch>
            <a:fillRect/>
          </a:stretch>
        </p:blipFill>
        <p:spPr>
          <a:xfrm>
            <a:off x="2667000" y="936625"/>
            <a:ext cx="7772400" cy="5469466"/>
          </a:xfrm>
          <a:prstGeom prst="rect">
            <a:avLst/>
          </a:prstGeom>
        </p:spPr>
      </p:pic>
    </p:spTree>
    <p:extLst>
      <p:ext uri="{BB962C8B-B14F-4D97-AF65-F5344CB8AC3E}">
        <p14:creationId xmlns:p14="http://schemas.microsoft.com/office/powerpoint/2010/main" val="1117756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1. https://</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pudding.cool</a:t>
            </a:r>
            <a:r>
              <a:rPr lang="en-GB" sz="1800" dirty="0">
                <a:effectLst/>
                <a:latin typeface="Calibri" panose="020F0502020204030204" pitchFamily="34" charset="0"/>
                <a:ea typeface="Calibri" panose="020F0502020204030204" pitchFamily="34" charset="0"/>
                <a:cs typeface="Times New Roman" panose="02020603050405020304" pitchFamily="18" charset="0"/>
              </a:rPr>
              <a:t>/projects/heat-records-map/</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2. https://</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pudding.cool</a:t>
            </a:r>
            <a:r>
              <a:rPr lang="en-GB" sz="1800" dirty="0">
                <a:effectLst/>
                <a:latin typeface="Calibri" panose="020F0502020204030204" pitchFamily="34" charset="0"/>
                <a:ea typeface="Calibri" panose="020F0502020204030204" pitchFamily="34" charset="0"/>
                <a:cs typeface="Times New Roman" panose="02020603050405020304" pitchFamily="18" charset="0"/>
              </a:rPr>
              <a:t>/2022/12/yard-sale/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power law distributions</a:t>
            </a:r>
          </a:p>
        </p:txBody>
      </p:sp>
      <p:sp>
        <p:nvSpPr>
          <p:cNvPr id="2" name="Title 1">
            <a:extLst>
              <a:ext uri="{FF2B5EF4-FFF2-40B4-BE49-F238E27FC236}">
                <a16:creationId xmlns:a16="http://schemas.microsoft.com/office/drawing/2014/main" id="{4F3DC968-02C8-E22E-1BCF-0A6B7FAA6C4F}"/>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Principles of data visualization (</a:t>
            </a:r>
            <a:r>
              <a:rPr lang="en-US" dirty="0" err="1"/>
              <a:t>tufte</a:t>
            </a:r>
            <a:r>
              <a:rPr lang="en-US" dirty="0"/>
              <a:t>)</a:t>
            </a:r>
          </a:p>
        </p:txBody>
      </p:sp>
    </p:spTree>
    <p:extLst>
      <p:ext uri="{BB962C8B-B14F-4D97-AF65-F5344CB8AC3E}">
        <p14:creationId xmlns:p14="http://schemas.microsoft.com/office/powerpoint/2010/main" val="115295807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graph of a graph showing the growth of a number of importers&#10;&#10;Description automatically generated">
            <a:extLst>
              <a:ext uri="{FF2B5EF4-FFF2-40B4-BE49-F238E27FC236}">
                <a16:creationId xmlns:a16="http://schemas.microsoft.com/office/drawing/2014/main" id="{FA26BE0E-B161-0C91-7922-979A244A5AD7}"/>
              </a:ext>
            </a:extLst>
          </p:cNvPr>
          <p:cNvPicPr>
            <a:picLocks noChangeAspect="1"/>
          </p:cNvPicPr>
          <p:nvPr/>
        </p:nvPicPr>
        <p:blipFill>
          <a:blip r:embed="rId3"/>
          <a:stretch>
            <a:fillRect/>
          </a:stretch>
        </p:blipFill>
        <p:spPr>
          <a:xfrm>
            <a:off x="1791020" y="0"/>
            <a:ext cx="7772400" cy="6190867"/>
          </a:xfrm>
          <a:prstGeom prst="rect">
            <a:avLst/>
          </a:prstGeom>
        </p:spPr>
      </p:pic>
    </p:spTree>
    <p:extLst>
      <p:ext uri="{BB962C8B-B14F-4D97-AF65-F5344CB8AC3E}">
        <p14:creationId xmlns:p14="http://schemas.microsoft.com/office/powerpoint/2010/main" val="427441278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text on a white background&#10;&#10;Description automatically generated">
            <a:extLst>
              <a:ext uri="{FF2B5EF4-FFF2-40B4-BE49-F238E27FC236}">
                <a16:creationId xmlns:a16="http://schemas.microsoft.com/office/drawing/2014/main" id="{8F42FC0E-BEA7-CAFC-D5F4-4BAE14DA268C}"/>
              </a:ext>
            </a:extLst>
          </p:cNvPr>
          <p:cNvPicPr>
            <a:picLocks noChangeAspect="1"/>
          </p:cNvPicPr>
          <p:nvPr/>
        </p:nvPicPr>
        <p:blipFill>
          <a:blip r:embed="rId3"/>
          <a:stretch>
            <a:fillRect/>
          </a:stretch>
        </p:blipFill>
        <p:spPr>
          <a:xfrm>
            <a:off x="2554287" y="1170027"/>
            <a:ext cx="7772400" cy="4517946"/>
          </a:xfrm>
          <a:prstGeom prst="rect">
            <a:avLst/>
          </a:prstGeom>
        </p:spPr>
      </p:pic>
    </p:spTree>
    <p:extLst>
      <p:ext uri="{BB962C8B-B14F-4D97-AF65-F5344CB8AC3E}">
        <p14:creationId xmlns:p14="http://schemas.microsoft.com/office/powerpoint/2010/main" val="364415079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graph showing the amount of exporting data&#10;&#10;Description automatically generated">
            <a:extLst>
              <a:ext uri="{FF2B5EF4-FFF2-40B4-BE49-F238E27FC236}">
                <a16:creationId xmlns:a16="http://schemas.microsoft.com/office/drawing/2014/main" id="{36F0605F-406D-235F-C538-D772A16FF686}"/>
              </a:ext>
            </a:extLst>
          </p:cNvPr>
          <p:cNvPicPr>
            <a:picLocks noChangeAspect="1"/>
          </p:cNvPicPr>
          <p:nvPr/>
        </p:nvPicPr>
        <p:blipFill>
          <a:blip r:embed="rId3"/>
          <a:stretch>
            <a:fillRect/>
          </a:stretch>
        </p:blipFill>
        <p:spPr>
          <a:xfrm>
            <a:off x="1760483" y="0"/>
            <a:ext cx="7772400" cy="6147262"/>
          </a:xfrm>
          <a:prstGeom prst="rect">
            <a:avLst/>
          </a:prstGeom>
        </p:spPr>
      </p:pic>
    </p:spTree>
    <p:extLst>
      <p:ext uri="{BB962C8B-B14F-4D97-AF65-F5344CB8AC3E}">
        <p14:creationId xmlns:p14="http://schemas.microsoft.com/office/powerpoint/2010/main" val="17978409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r>
              <a:rPr lang="en-US" dirty="0"/>
              <a:t>Shiny apps for rapid prototyping and communication</a:t>
            </a:r>
          </a:p>
        </p:txBody>
      </p:sp>
      <p:sp>
        <p:nvSpPr>
          <p:cNvPr id="4" name="Subtitle 2">
            <a:extLst>
              <a:ext uri="{FF2B5EF4-FFF2-40B4-BE49-F238E27FC236}">
                <a16:creationId xmlns:a16="http://schemas.microsoft.com/office/drawing/2014/main" id="{BD44334D-208A-0B8D-8742-BE030F3760EE}"/>
              </a:ext>
            </a:extLst>
          </p:cNvPr>
          <p:cNvSpPr txBox="1">
            <a:spLocks/>
          </p:cNvSpPr>
          <p:nvPr/>
        </p:nvSpPr>
        <p:spPr>
          <a:xfrm>
            <a:off x="1751012" y="2338087"/>
            <a:ext cx="8676222" cy="3900368"/>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dirty="0">
                <a:hlinkClick r:id="rId3">
                  <a:extLst>
                    <a:ext uri="{A12FA001-AC4F-418D-AE19-62706E023703}">
                      <ahyp:hlinkClr xmlns:ahyp="http://schemas.microsoft.com/office/drawing/2018/hyperlinkcolor" val="tx"/>
                    </a:ext>
                  </a:extLst>
                </a:hlinkClick>
              </a:rPr>
              <a:t>shiny apps for visualization and communication</a:t>
            </a:r>
          </a:p>
          <a:p>
            <a:r>
              <a:rPr lang="en-US" dirty="0"/>
              <a:t>xx</a:t>
            </a:r>
          </a:p>
          <a:p>
            <a:endParaRPr lang="en-US" dirty="0"/>
          </a:p>
          <a:p>
            <a:r>
              <a:rPr lang="en-US" u="sng" dirty="0"/>
              <a:t>Reproducible analysis</a:t>
            </a:r>
          </a:p>
          <a:p>
            <a:r>
              <a:rPr lang="en-US"/>
              <a:t>xx</a:t>
            </a:r>
            <a:endParaRPr lang="en-US" dirty="0"/>
          </a:p>
          <a:p>
            <a:endParaRPr lang="en-US" dirty="0"/>
          </a:p>
        </p:txBody>
      </p:sp>
    </p:spTree>
    <p:extLst>
      <p:ext uri="{BB962C8B-B14F-4D97-AF65-F5344CB8AC3E}">
        <p14:creationId xmlns:p14="http://schemas.microsoft.com/office/powerpoint/2010/main" val="197278470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r>
              <a:rPr lang="en-US" dirty="0"/>
              <a:t>Shiny apps for rapid prototyping and communication</a:t>
            </a:r>
          </a:p>
        </p:txBody>
      </p:sp>
      <p:sp>
        <p:nvSpPr>
          <p:cNvPr id="4" name="Subtitle 2">
            <a:extLst>
              <a:ext uri="{FF2B5EF4-FFF2-40B4-BE49-F238E27FC236}">
                <a16:creationId xmlns:a16="http://schemas.microsoft.com/office/drawing/2014/main" id="{BD44334D-208A-0B8D-8742-BE030F3760EE}"/>
              </a:ext>
            </a:extLst>
          </p:cNvPr>
          <p:cNvSpPr txBox="1">
            <a:spLocks/>
          </p:cNvSpPr>
          <p:nvPr/>
        </p:nvSpPr>
        <p:spPr>
          <a:xfrm>
            <a:off x="1751012" y="2338087"/>
            <a:ext cx="8676222" cy="3900368"/>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dirty="0"/>
              <a:t>Observable (d3.js)</a:t>
            </a:r>
          </a:p>
          <a:p>
            <a:pPr lvl="1"/>
            <a:r>
              <a:rPr lang="en-US" dirty="0"/>
              <a:t>https://</a:t>
            </a:r>
            <a:r>
              <a:rPr lang="en-US" dirty="0" err="1"/>
              <a:t>observablehq.com</a:t>
            </a:r>
            <a:endParaRPr lang="en-US" dirty="0"/>
          </a:p>
        </p:txBody>
      </p:sp>
    </p:spTree>
    <p:extLst>
      <p:ext uri="{BB962C8B-B14F-4D97-AF65-F5344CB8AC3E}">
        <p14:creationId xmlns:p14="http://schemas.microsoft.com/office/powerpoint/2010/main" val="9456240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r>
              <a:rPr lang="en-US" dirty="0"/>
              <a:t>Why and when </a:t>
            </a:r>
            <a:r>
              <a:rPr lang="en-US"/>
              <a:t>of visualization</a:t>
            </a:r>
            <a:endParaRPr lang="en-US" dirty="0"/>
          </a:p>
        </p:txBody>
      </p:sp>
      <p:sp>
        <p:nvSpPr>
          <p:cNvPr id="4" name="Subtitle 2">
            <a:extLst>
              <a:ext uri="{FF2B5EF4-FFF2-40B4-BE49-F238E27FC236}">
                <a16:creationId xmlns:a16="http://schemas.microsoft.com/office/drawing/2014/main" id="{BD44334D-208A-0B8D-8742-BE030F3760EE}"/>
              </a:ext>
            </a:extLst>
          </p:cNvPr>
          <p:cNvSpPr txBox="1">
            <a:spLocks/>
          </p:cNvSpPr>
          <p:nvPr/>
        </p:nvSpPr>
        <p:spPr>
          <a:xfrm>
            <a:off x="1751012" y="2338087"/>
            <a:ext cx="8676222" cy="3900368"/>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dirty="0"/>
              <a:t>Visualization for diagnostics, picking models</a:t>
            </a:r>
          </a:p>
          <a:p>
            <a:r>
              <a:rPr lang="en-US" dirty="0"/>
              <a:t>Visualization for data storytelling and for communication</a:t>
            </a:r>
          </a:p>
          <a:p>
            <a:r>
              <a:rPr lang="en-US" dirty="0"/>
              <a:t>Visualization not just at the end of the data science pipeline but throughout</a:t>
            </a:r>
          </a:p>
        </p:txBody>
      </p:sp>
    </p:spTree>
    <p:extLst>
      <p:ext uri="{BB962C8B-B14F-4D97-AF65-F5344CB8AC3E}">
        <p14:creationId xmlns:p14="http://schemas.microsoft.com/office/powerpoint/2010/main" val="2365851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material</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2338087"/>
            <a:ext cx="8676222" cy="3900368"/>
          </a:xfrm>
        </p:spPr>
        <p:txBody>
          <a:bodyPr>
            <a:normAutofit/>
          </a:bodyPr>
          <a:lstStyle/>
          <a:p>
            <a:r>
              <a:rPr lang="en-US" dirty="0">
                <a:hlinkClick r:id="rId3">
                  <a:extLst>
                    <a:ext uri="{A12FA001-AC4F-418D-AE19-62706E023703}">
                      <ahyp:hlinkClr xmlns:ahyp="http://schemas.microsoft.com/office/drawing/2018/hyperlinkcolor" val="tx"/>
                    </a:ext>
                  </a:extLst>
                </a:hlinkClick>
              </a:rPr>
              <a:t>Material, code, exercises, activities</a:t>
            </a:r>
          </a:p>
          <a:p>
            <a:r>
              <a:rPr lang="en-US" dirty="0">
                <a:hlinkClick r:id="rId3"/>
              </a:rPr>
              <a:t>https://github.com/neelsoumya/visualization_lecture</a:t>
            </a:r>
            <a:endParaRPr lang="en-US" dirty="0"/>
          </a:p>
          <a:p>
            <a:endParaRPr lang="en-US" dirty="0"/>
          </a:p>
          <a:p>
            <a:r>
              <a:rPr lang="en-US" u="sng" dirty="0"/>
              <a:t>Derivations and technical details</a:t>
            </a:r>
          </a:p>
          <a:p>
            <a:r>
              <a:rPr lang="en-US" dirty="0">
                <a:hlinkClick r:id="rId4"/>
              </a:rPr>
              <a:t>https://github.com/neelsoumya/visualization_lecture/blob/main/mathematics_data_science.pdf</a:t>
            </a:r>
            <a:endParaRPr lang="en-US" dirty="0"/>
          </a:p>
          <a:p>
            <a:endParaRPr lang="en-US" dirty="0"/>
          </a:p>
        </p:txBody>
      </p:sp>
    </p:spTree>
    <p:extLst>
      <p:ext uri="{BB962C8B-B14F-4D97-AF65-F5344CB8AC3E}">
        <p14:creationId xmlns:p14="http://schemas.microsoft.com/office/powerpoint/2010/main" val="289957025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material</a:t>
            </a:r>
          </a:p>
        </p:txBody>
      </p:sp>
      <p:sp>
        <p:nvSpPr>
          <p:cNvPr id="5" name="Subtitle 4">
            <a:extLst>
              <a:ext uri="{FF2B5EF4-FFF2-40B4-BE49-F238E27FC236}">
                <a16:creationId xmlns:a16="http://schemas.microsoft.com/office/drawing/2014/main" id="{6F991E62-3AEE-1EEF-5D13-41FF12A3D784}"/>
              </a:ext>
            </a:extLst>
          </p:cNvPr>
          <p:cNvSpPr>
            <a:spLocks noGrp="1"/>
          </p:cNvSpPr>
          <p:nvPr>
            <p:ph type="subTitle" idx="1"/>
          </p:nvPr>
        </p:nvSpPr>
        <p:spPr/>
        <p:txBody>
          <a:bodyPr/>
          <a:lstStyle/>
          <a:p>
            <a:endParaRPr lang="en-US"/>
          </a:p>
        </p:txBody>
      </p:sp>
      <p:pic>
        <p:nvPicPr>
          <p:cNvPr id="4" name="Picture 3" descr="A graph of different colored circles&#10;&#10;Description automatically generated">
            <a:extLst>
              <a:ext uri="{FF2B5EF4-FFF2-40B4-BE49-F238E27FC236}">
                <a16:creationId xmlns:a16="http://schemas.microsoft.com/office/drawing/2014/main" id="{7EF2DFAD-EB12-E74E-2F22-2874C554B785}"/>
              </a:ext>
            </a:extLst>
          </p:cNvPr>
          <p:cNvPicPr>
            <a:picLocks noChangeAspect="1"/>
          </p:cNvPicPr>
          <p:nvPr/>
        </p:nvPicPr>
        <p:blipFill>
          <a:blip r:embed="rId3"/>
          <a:stretch>
            <a:fillRect/>
          </a:stretch>
        </p:blipFill>
        <p:spPr>
          <a:xfrm>
            <a:off x="1460591" y="0"/>
            <a:ext cx="9212171" cy="6814618"/>
          </a:xfrm>
          <a:prstGeom prst="rect">
            <a:avLst/>
          </a:prstGeom>
        </p:spPr>
      </p:pic>
    </p:spTree>
    <p:extLst>
      <p:ext uri="{BB962C8B-B14F-4D97-AF65-F5344CB8AC3E}">
        <p14:creationId xmlns:p14="http://schemas.microsoft.com/office/powerpoint/2010/main" val="12845009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material</a:t>
            </a:r>
          </a:p>
        </p:txBody>
      </p:sp>
      <p:sp>
        <p:nvSpPr>
          <p:cNvPr id="5" name="Subtitle 4">
            <a:extLst>
              <a:ext uri="{FF2B5EF4-FFF2-40B4-BE49-F238E27FC236}">
                <a16:creationId xmlns:a16="http://schemas.microsoft.com/office/drawing/2014/main" id="{6F991E62-3AEE-1EEF-5D13-41FF12A3D784}"/>
              </a:ext>
            </a:extLst>
          </p:cNvPr>
          <p:cNvSpPr>
            <a:spLocks noGrp="1"/>
          </p:cNvSpPr>
          <p:nvPr>
            <p:ph type="subTitle" idx="1"/>
          </p:nvPr>
        </p:nvSpPr>
        <p:spPr/>
        <p:txBody>
          <a:bodyPr/>
          <a:lstStyle/>
          <a:p>
            <a:r>
              <a:rPr lang="en-US" dirty="0"/>
              <a:t>North </a:t>
            </a:r>
            <a:r>
              <a:rPr lang="en-US" dirty="0" err="1"/>
              <a:t>korea</a:t>
            </a:r>
            <a:r>
              <a:rPr lang="en-US" dirty="0"/>
              <a:t> missile range animation</a:t>
            </a:r>
          </a:p>
          <a:p>
            <a:r>
              <a:rPr lang="en-US" dirty="0"/>
              <a:t>Critique</a:t>
            </a:r>
          </a:p>
          <a:p>
            <a:r>
              <a:rPr lang="en-US" dirty="0"/>
              <a:t>https://</a:t>
            </a:r>
            <a:r>
              <a:rPr lang="en-US" dirty="0" err="1"/>
              <a:t>nagix.github.io</a:t>
            </a:r>
            <a:r>
              <a:rPr lang="en-US" dirty="0"/>
              <a:t>/</a:t>
            </a:r>
            <a:r>
              <a:rPr lang="en-US" dirty="0" err="1"/>
              <a:t>nk</a:t>
            </a:r>
            <a:r>
              <a:rPr lang="en-US" dirty="0"/>
              <a:t>-missile-tests/</a:t>
            </a:r>
          </a:p>
        </p:txBody>
      </p:sp>
    </p:spTree>
    <p:extLst>
      <p:ext uri="{BB962C8B-B14F-4D97-AF65-F5344CB8AC3E}">
        <p14:creationId xmlns:p14="http://schemas.microsoft.com/office/powerpoint/2010/main" val="306491590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material</a:t>
            </a:r>
          </a:p>
        </p:txBody>
      </p:sp>
      <p:sp>
        <p:nvSpPr>
          <p:cNvPr id="5" name="Subtitle 4">
            <a:extLst>
              <a:ext uri="{FF2B5EF4-FFF2-40B4-BE49-F238E27FC236}">
                <a16:creationId xmlns:a16="http://schemas.microsoft.com/office/drawing/2014/main" id="{6F991E62-3AEE-1EEF-5D13-41FF12A3D784}"/>
              </a:ext>
            </a:extLst>
          </p:cNvPr>
          <p:cNvSpPr>
            <a:spLocks noGrp="1"/>
          </p:cNvSpPr>
          <p:nvPr>
            <p:ph type="subTitle" idx="1"/>
          </p:nvPr>
        </p:nvSpPr>
        <p:spPr/>
        <p:txBody>
          <a:bodyPr/>
          <a:lstStyle/>
          <a:p>
            <a:r>
              <a:rPr lang="en-US" dirty="0"/>
              <a:t>Create cartogram online</a:t>
            </a:r>
          </a:p>
        </p:txBody>
      </p:sp>
    </p:spTree>
    <p:extLst>
      <p:ext uri="{BB962C8B-B14F-4D97-AF65-F5344CB8AC3E}">
        <p14:creationId xmlns:p14="http://schemas.microsoft.com/office/powerpoint/2010/main" val="1368234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Heatmaps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tSNE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communicate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data storytelling</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distances not preserved</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stochastic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difficult to communicate to non-technical experts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itle 1">
            <a:extLst>
              <a:ext uri="{FF2B5EF4-FFF2-40B4-BE49-F238E27FC236}">
                <a16:creationId xmlns:a16="http://schemas.microsoft.com/office/drawing/2014/main" id="{B7DC2291-DF9D-716F-2BB3-38C58DD0D4F2}"/>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Principles of data visualization</a:t>
            </a:r>
          </a:p>
        </p:txBody>
      </p:sp>
    </p:spTree>
    <p:extLst>
      <p:ext uri="{BB962C8B-B14F-4D97-AF65-F5344CB8AC3E}">
        <p14:creationId xmlns:p14="http://schemas.microsoft.com/office/powerpoint/2010/main" val="3676412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problems with communicating high dimensional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High dimensions are difficult to 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maps 3d to 2d</a:t>
            </a:r>
          </a:p>
        </p:txBody>
      </p:sp>
      <p:sp>
        <p:nvSpPr>
          <p:cNvPr id="2" name="Title 1">
            <a:extLst>
              <a:ext uri="{FF2B5EF4-FFF2-40B4-BE49-F238E27FC236}">
                <a16:creationId xmlns:a16="http://schemas.microsoft.com/office/drawing/2014/main" id="{CC1BC21E-36CD-E9B5-F4D3-C9E16343C00F}"/>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Visualizing high-dimensions</a:t>
            </a:r>
          </a:p>
        </p:txBody>
      </p:sp>
    </p:spTree>
    <p:extLst>
      <p:ext uri="{BB962C8B-B14F-4D97-AF65-F5344CB8AC3E}">
        <p14:creationId xmlns:p14="http://schemas.microsoft.com/office/powerpoint/2010/main" val="1827600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9289256" y="3692170"/>
            <a:ext cx="2811092" cy="722243"/>
          </a:xfrm>
        </p:spPr>
        <p:txBody>
          <a:bodyPr>
            <a:normAutofit lnSpcReduction="10000"/>
          </a:bodyPr>
          <a:lstStyle/>
          <a:p>
            <a:r>
              <a:rPr lang="en-US" dirty="0"/>
              <a:t>Information bottleneck</a:t>
            </a:r>
          </a:p>
        </p:txBody>
      </p:sp>
      <p:pic>
        <p:nvPicPr>
          <p:cNvPr id="5" name="Picture 4" descr="A diagram of a code&#10;&#10;Description automatically generated">
            <a:extLst>
              <a:ext uri="{FF2B5EF4-FFF2-40B4-BE49-F238E27FC236}">
                <a16:creationId xmlns:a16="http://schemas.microsoft.com/office/drawing/2014/main" id="{1B184B86-016B-D56C-A2E3-61FA0D4909F3}"/>
              </a:ext>
            </a:extLst>
          </p:cNvPr>
          <p:cNvPicPr>
            <a:picLocks noChangeAspect="1"/>
          </p:cNvPicPr>
          <p:nvPr/>
        </p:nvPicPr>
        <p:blipFill>
          <a:blip r:embed="rId2"/>
          <a:stretch>
            <a:fillRect/>
          </a:stretch>
        </p:blipFill>
        <p:spPr>
          <a:xfrm>
            <a:off x="2902744" y="1600061"/>
            <a:ext cx="6386512" cy="4906463"/>
          </a:xfrm>
          <a:prstGeom prst="rect">
            <a:avLst/>
          </a:prstGeom>
        </p:spPr>
      </p:pic>
      <p:sp>
        <p:nvSpPr>
          <p:cNvPr id="7" name="Title 1">
            <a:extLst>
              <a:ext uri="{FF2B5EF4-FFF2-40B4-BE49-F238E27FC236}">
                <a16:creationId xmlns:a16="http://schemas.microsoft.com/office/drawing/2014/main" id="{6B0B37A5-865B-A295-E323-C935AC466BD9}"/>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Important concept</a:t>
            </a:r>
          </a:p>
        </p:txBody>
      </p:sp>
    </p:spTree>
    <p:extLst>
      <p:ext uri="{BB962C8B-B14F-4D97-AF65-F5344CB8AC3E}">
        <p14:creationId xmlns:p14="http://schemas.microsoft.com/office/powerpoint/2010/main" val="25948838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2333173"/>
            <a:ext cx="8676222" cy="2968032"/>
          </a:xfrm>
        </p:spPr>
        <p:txBody>
          <a:bodyPr>
            <a:normAutofit/>
          </a:bodyPr>
          <a:lstStyle/>
          <a:p>
            <a:r>
              <a:rPr lang="en-US" dirty="0"/>
              <a:t>Linearity (linear relationship between data points and lower dimensional representation)</a:t>
            </a:r>
          </a:p>
          <a:p>
            <a:r>
              <a:rPr lang="en-US" dirty="0"/>
              <a:t>Loss function/reconstruction error (squared loss)</a:t>
            </a:r>
          </a:p>
          <a:p>
            <a:r>
              <a:rPr lang="en-US" dirty="0"/>
              <a:t>Uses the dot product (one type of inner product)</a:t>
            </a:r>
          </a:p>
          <a:p>
            <a:endParaRPr lang="en-US" dirty="0"/>
          </a:p>
        </p:txBody>
      </p:sp>
      <p:sp>
        <p:nvSpPr>
          <p:cNvPr id="4" name="Title 1">
            <a:extLst>
              <a:ext uri="{FF2B5EF4-FFF2-40B4-BE49-F238E27FC236}">
                <a16:creationId xmlns:a16="http://schemas.microsoft.com/office/drawing/2014/main" id="{ECB4E234-ACBA-B8AC-C398-E14DFA4EBE87}"/>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assumptions</a:t>
            </a:r>
          </a:p>
        </p:txBody>
      </p:sp>
    </p:spTree>
    <p:extLst>
      <p:ext uri="{BB962C8B-B14F-4D97-AF65-F5344CB8AC3E}">
        <p14:creationId xmlns:p14="http://schemas.microsoft.com/office/powerpoint/2010/main" val="34315353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9717</TotalTime>
  <Words>2282</Words>
  <Application>Microsoft Macintosh PowerPoint</Application>
  <PresentationFormat>Widescreen</PresentationFormat>
  <Paragraphs>242</Paragraphs>
  <Slides>59</Slides>
  <Notes>42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59</vt:i4>
      </vt:variant>
    </vt:vector>
  </HeadingPairs>
  <TitlesOfParts>
    <vt:vector size="66" baseType="lpstr">
      <vt:lpstr>Arial</vt:lpstr>
      <vt:lpstr>Calibri</vt:lpstr>
      <vt:lpstr>Century Gothic</vt:lpstr>
      <vt:lpstr>Georgia</vt:lpstr>
      <vt:lpstr>Lato</vt:lpstr>
      <vt:lpstr>Open Sans</vt:lpstr>
      <vt:lpstr>Mesh</vt:lpstr>
      <vt:lpstr>visualization</vt:lpstr>
      <vt:lpstr>Basics and pitfalls in data visualization (TUFTE)      1. Less is more. “Above all else show the data” (p. 92). 2. “Graphical excellence consists of complex ideas communicated with clarity, precision, and efficiency.” (p. 51)  3. Keep it proportional! “Lie Factor = size of effect shown in graphic divided by size of effect in data” (p.57). Keep it close to 1.  4.You don’t have to use a graphic when there isn’t much data — a table is often better.  5. Pie charts are useless. </vt:lpstr>
      <vt:lpstr>Basics and pitfalls in data visualization      1. Tufte 2. Less is more. “Above all else show the data” (p. 92). Erase everything you don’t need. “Graphical excellence consists of complex ideas communicated with clarity, precision, and efficiency.” (p. 51) Keep it proportional! “Lie Factor = size of effect shown in graphic divided by size of effect in data” (p.57). Keep it close to 1. You don’t have to use a graphic when there isn’t much data — a table is often better. Pie charts are useless. The dude hates pie charts. </vt:lpstr>
      <vt:lpstr>PowerPoint Presentation</vt:lpstr>
      <vt:lpstr>1. https://pudding.cool/projects/heat-records-map/ 2. https://pudding.cool/2022/12/yard-sale/ power law distributions</vt:lpstr>
      <vt:lpstr>Heatmaps tSNE communicate data storytelling distances not preserved stochastic  difficult to communicate to non-technical experts </vt:lpstr>
      <vt:lpstr>problems with communicating high dimensional data. High dimensions are difficult to visualize  maps 3d to 2d</vt:lpstr>
      <vt:lpstr>PowerPoint Presentation</vt:lpstr>
      <vt:lpstr>PowerPoint Presentation</vt:lpstr>
      <vt:lpstr>PowerPoint Presentation</vt:lpstr>
      <vt:lpstr>PowerPoint Presentation</vt:lpstr>
      <vt:lpstr>PowerPoint Presentation</vt:lpstr>
      <vt:lpstr>PowerPoint Presentation</vt:lpstr>
      <vt:lpstr>Case study</vt:lpstr>
      <vt:lpstr>Visualizations can be misleading</vt:lpstr>
      <vt:lpstr>Visualizations can be misleading</vt:lpstr>
      <vt:lpstr>Visualizations can be misleading</vt:lpstr>
      <vt:lpstr>Visualizations can be misleading</vt:lpstr>
      <vt:lpstr>Visualizations can be misleading</vt:lpstr>
      <vt:lpstr>Case study</vt:lpstr>
      <vt:lpstr>Case study</vt:lpstr>
      <vt:lpstr>Case study</vt:lpstr>
      <vt:lpstr>Case study</vt:lpstr>
      <vt:lpstr>cartograms</vt:lpstr>
      <vt:lpstr>PowerPoint Presentation</vt:lpstr>
      <vt:lpstr>T-test</vt:lpstr>
      <vt:lpstr>Design matrix   Glm  Correlated periodic  Exponential Hiow to pick How do I get to this out of data How do I communicate this to stakeholders   More tools for data visualization Generate data Visualize it High dumenosional data Results visualizE Communicate this  Cancer woring link winter environmental actiivis Rachel carson silent spring pitfalls prob visualize  </vt:lpstr>
      <vt:lpstr>Basics and pitfalls in data visualization      1. Know your audience      2. Pick visualization based on audience      3. Visualize data and then pick models      4. Add narrative </vt:lpstr>
      <vt:lpstr>PowerPoint Presentation</vt:lpstr>
      <vt:lpstr>PowerPoint Presentation</vt:lpstr>
      <vt:lpstr>PowerPoint Presentation</vt:lpstr>
      <vt:lpstr>Assumptions: linearity</vt:lpstr>
      <vt:lpstr>Assumptions: linearity</vt:lpstr>
      <vt:lpstr>Assumptions: linearity</vt:lpstr>
      <vt:lpstr>Assumptions</vt:lpstr>
      <vt:lpstr>Assumptions</vt:lpstr>
      <vt:lpstr>Assumptions</vt:lpstr>
      <vt:lpstr>Data transformations</vt:lpstr>
      <vt:lpstr>Absence of influential data points</vt:lpstr>
      <vt:lpstr>independence</vt:lpstr>
      <vt:lpstr>resource</vt:lpstr>
      <vt:lpstr>Time series data and autocorrelations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Shiny apps for rapid prototyping and communication</vt:lpstr>
      <vt:lpstr>Shiny apps for rapid prototyping and communication</vt:lpstr>
      <vt:lpstr>Why and when of visualization</vt:lpstr>
      <vt:lpstr>material</vt:lpstr>
      <vt:lpstr>material</vt:lpstr>
      <vt:lpstr>material</vt:lpstr>
      <vt:lpstr>material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Soumya Banerjee</dc:creator>
  <cp:lastModifiedBy>Soumya Banerjee</cp:lastModifiedBy>
  <cp:revision>167</cp:revision>
  <cp:lastPrinted>2023-09-21T09:58:26Z</cp:lastPrinted>
  <dcterms:created xsi:type="dcterms:W3CDTF">2023-09-18T08:47:09Z</dcterms:created>
  <dcterms:modified xsi:type="dcterms:W3CDTF">2023-10-24T09:47:44Z</dcterms:modified>
</cp:coreProperties>
</file>

<file path=docProps/thumbnail.jpeg>
</file>